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7" r:id="rId2"/>
    <p:sldId id="259" r:id="rId3"/>
    <p:sldId id="288" r:id="rId4"/>
    <p:sldId id="289" r:id="rId5"/>
    <p:sldId id="260" r:id="rId6"/>
    <p:sldId id="261" r:id="rId7"/>
    <p:sldId id="290" r:id="rId8"/>
    <p:sldId id="262" r:id="rId9"/>
    <p:sldId id="263" r:id="rId10"/>
    <p:sldId id="291" r:id="rId11"/>
    <p:sldId id="264" r:id="rId12"/>
    <p:sldId id="280" r:id="rId13"/>
    <p:sldId id="292" r:id="rId14"/>
    <p:sldId id="296" r:id="rId15"/>
    <p:sldId id="293" r:id="rId16"/>
    <p:sldId id="294" r:id="rId17"/>
    <p:sldId id="295" r:id="rId18"/>
    <p:sldId id="297" r:id="rId19"/>
    <p:sldId id="298" r:id="rId20"/>
    <p:sldId id="299" r:id="rId21"/>
    <p:sldId id="300" r:id="rId22"/>
    <p:sldId id="302" r:id="rId23"/>
    <p:sldId id="301" r:id="rId24"/>
    <p:sldId id="303" r:id="rId25"/>
    <p:sldId id="304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449064-5A65-404F-BA3B-6F0E825057F4}">
  <a:tblStyle styleId="{34449064-5A65-404F-BA3B-6F0E825057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01"/>
    <p:restoredTop sz="94646"/>
  </p:normalViewPr>
  <p:slideViewPr>
    <p:cSldViewPr snapToGrid="0">
      <p:cViewPr varScale="1">
        <p:scale>
          <a:sx n="144" d="100"/>
          <a:sy n="144" d="100"/>
        </p:scale>
        <p:origin x="20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70895152466255"/>
          <c:y val="0.0356333009394234"/>
          <c:w val="0.905504044370433"/>
          <c:h val="0.79406094646332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Personal Remittances (current $)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  <c:pt idx="13">
                  <c:v>2015.0</c:v>
                </c:pt>
                <c:pt idx="14">
                  <c:v>2016.0</c:v>
                </c:pt>
              </c:numCache>
            </c:numRef>
          </c:cat>
          <c:val>
            <c:numRef>
              <c:f>Sheet1!$B$2:$B$16</c:f>
              <c:numCache>
                <c:formatCode>#,##0.00</c:formatCode>
                <c:ptCount val="15"/>
                <c:pt idx="0">
                  <c:v>0.078</c:v>
                </c:pt>
                <c:pt idx="1">
                  <c:v>0.146</c:v>
                </c:pt>
                <c:pt idx="2">
                  <c:v>0.252</c:v>
                </c:pt>
                <c:pt idx="3">
                  <c:v>0.466</c:v>
                </c:pt>
                <c:pt idx="4">
                  <c:v>1.018</c:v>
                </c:pt>
                <c:pt idx="5">
                  <c:v>1.69</c:v>
                </c:pt>
                <c:pt idx="6">
                  <c:v>2.544</c:v>
                </c:pt>
                <c:pt idx="7">
                  <c:v>1.748</c:v>
                </c:pt>
                <c:pt idx="8">
                  <c:v>2.305</c:v>
                </c:pt>
                <c:pt idx="9">
                  <c:v>3.059</c:v>
                </c:pt>
                <c:pt idx="10">
                  <c:v>3.625</c:v>
                </c:pt>
                <c:pt idx="11">
                  <c:v>4.218</c:v>
                </c:pt>
                <c:pt idx="12">
                  <c:v>3.384</c:v>
                </c:pt>
                <c:pt idx="13">
                  <c:v>2.258</c:v>
                </c:pt>
                <c:pt idx="14">
                  <c:v>1.867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 (current $)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22225" cap="rnd" cmpd="sng" algn="ctr">
                <a:solidFill>
                  <a:schemeClr val="accent5"/>
                </a:solidFill>
                <a:round/>
              </a:ln>
              <a:effectLst>
                <a:glow>
                  <a:schemeClr val="accent1">
                    <a:alpha val="0"/>
                  </a:schemeClr>
                </a:glow>
              </a:effectLst>
            </c:spPr>
          </c:dPt>
          <c:cat>
            <c:numRef>
              <c:f>Sheet1!$A$2:$A$16</c:f>
              <c:numCache>
                <c:formatCode>General</c:formatCode>
                <c:ptCount val="15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  <c:pt idx="13">
                  <c:v>2015.0</c:v>
                </c:pt>
                <c:pt idx="14">
                  <c:v>2016.0</c:v>
                </c:pt>
              </c:numCache>
            </c:numRef>
          </c:cat>
          <c:val>
            <c:numRef>
              <c:f>Sheet1!$C$2:$C$16</c:f>
              <c:numCache>
                <c:formatCode>#,##0.00</c:formatCode>
                <c:ptCount val="15"/>
                <c:pt idx="0">
                  <c:v>1.221</c:v>
                </c:pt>
                <c:pt idx="1">
                  <c:v>1.554</c:v>
                </c:pt>
                <c:pt idx="2">
                  <c:v>2.076</c:v>
                </c:pt>
                <c:pt idx="3">
                  <c:v>2.311999999999998</c:v>
                </c:pt>
                <c:pt idx="4">
                  <c:v>2.83</c:v>
                </c:pt>
                <c:pt idx="5">
                  <c:v>3.719</c:v>
                </c:pt>
                <c:pt idx="6">
                  <c:v>5.161</c:v>
                </c:pt>
                <c:pt idx="7">
                  <c:v>4.979</c:v>
                </c:pt>
                <c:pt idx="8">
                  <c:v>5.641999999999998</c:v>
                </c:pt>
                <c:pt idx="9">
                  <c:v>6.521999999999998</c:v>
                </c:pt>
                <c:pt idx="10">
                  <c:v>7.633</c:v>
                </c:pt>
                <c:pt idx="11">
                  <c:v>8.506</c:v>
                </c:pt>
                <c:pt idx="12">
                  <c:v>9.236000000000001</c:v>
                </c:pt>
                <c:pt idx="13">
                  <c:v>7.853</c:v>
                </c:pt>
                <c:pt idx="14">
                  <c:v>6.952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-2070385248"/>
        <c:axId val="-2070792096"/>
      </c:lineChart>
      <c:catAx>
        <c:axId val="-207038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792096"/>
        <c:crosses val="autoZero"/>
        <c:auto val="1"/>
        <c:lblAlgn val="ctr"/>
        <c:lblOffset val="100"/>
        <c:noMultiLvlLbl val="0"/>
      </c:catAx>
      <c:valAx>
        <c:axId val="-207079209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38524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85042735042735"/>
          <c:y val="0.903485452401623"/>
          <c:w val="0.825641025641026"/>
          <c:h val="0.0748710679239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/>
              <a:t>% of GDP</a:t>
            </a:r>
          </a:p>
        </c:rich>
      </c:tx>
      <c:layout>
        <c:manualLayout>
          <c:xMode val="edge"/>
          <c:yMode val="edge"/>
          <c:x val="0.326506426800109"/>
          <c:y val="0.0296296296296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GDP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0"/>
                  <c:y val="-0.1876543209876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372219087232442"/>
                  <c:y val="-0.03703703703703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088851479857"/>
                      <c:h val="0.1266666666666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Services</c:v>
                </c:pt>
                <c:pt idx="1">
                  <c:v>Industry</c:v>
                </c:pt>
                <c:pt idx="2">
                  <c:v>Agriculture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0.459</c:v>
                </c:pt>
                <c:pt idx="1">
                  <c:v>0.255</c:v>
                </c:pt>
                <c:pt idx="2">
                  <c:v>0.286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/>
              <a:t>% of </a:t>
            </a:r>
            <a:r>
              <a:rPr lang="en-US" sz="2200" dirty="0" smtClean="0"/>
              <a:t>Labor Force</a:t>
            </a:r>
            <a:r>
              <a:rPr lang="en-US" sz="2200" baseline="0" dirty="0" smtClean="0"/>
              <a:t> by Sector</a:t>
            </a:r>
            <a:endParaRPr lang="en-US" sz="2200" dirty="0"/>
          </a:p>
        </c:rich>
      </c:tx>
      <c:layout>
        <c:manualLayout>
          <c:xMode val="edge"/>
          <c:yMode val="edge"/>
          <c:x val="0.194726103004626"/>
          <c:y val="0.0246913580246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430966947071"/>
          <c:y val="0.19519276757072"/>
          <c:w val="0.808266936759888"/>
          <c:h val="0.714774958685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GDP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0335051608720401"/>
                  <c:y val="-0.2444444444444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614261282654066"/>
                  <c:y val="-1.81067867136284E-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265249190236983"/>
                  <c:y val="-0.21481481481481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885248121765"/>
                      <c:h val="0.12666666666666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Services</c:v>
                </c:pt>
                <c:pt idx="1">
                  <c:v>Industry</c:v>
                </c:pt>
                <c:pt idx="2">
                  <c:v>Agriculture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0.464</c:v>
                </c:pt>
                <c:pt idx="1">
                  <c:v>0.106</c:v>
                </c:pt>
                <c:pt idx="2">
                  <c:v>0.43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0824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040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1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62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147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430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574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023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266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98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892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7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091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6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None/>
              <a:tabLst/>
              <a:defRPr/>
            </a:pP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16009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44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8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33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2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056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72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87720" y="2977643"/>
            <a:ext cx="14689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/>
              <a:t>Team:</a:t>
            </a:r>
            <a:endParaRPr sz="2500" dirty="0"/>
          </a:p>
        </p:txBody>
      </p:sp>
      <p:sp>
        <p:nvSpPr>
          <p:cNvPr id="68" name="Shape 68"/>
          <p:cNvSpPr/>
          <p:nvPr/>
        </p:nvSpPr>
        <p:spPr>
          <a:xfrm>
            <a:off x="3437309" y="4404369"/>
            <a:ext cx="143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Khosiyat Oripova</a:t>
            </a:r>
            <a:endParaRPr sz="11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Polytechnic Lyceum in Khujand</a:t>
            </a:r>
            <a:endParaRPr sz="1100" i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5250155" y="4312653"/>
            <a:ext cx="14781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Abbosjon Madiev</a:t>
            </a:r>
            <a:endParaRPr sz="11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School #5 of Jabbor Rasulov district</a:t>
            </a:r>
            <a:endParaRPr sz="1100" i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7016314" y="4312653"/>
            <a:ext cx="161841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Dildora Hikmatulloeva</a:t>
            </a:r>
            <a:endParaRPr sz="11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Lyceum for Gifted Students in Khujand</a:t>
            </a:r>
            <a:endParaRPr sz="1100" i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1440859" y="4414291"/>
            <a:ext cx="16246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Maqsudjon Qalandarov</a:t>
            </a:r>
            <a:endParaRPr sz="11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Khujand State University – Faculty of Foreign Languages</a:t>
            </a:r>
            <a:endParaRPr sz="11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46" y="3060748"/>
            <a:ext cx="1075200" cy="116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922" y="3060748"/>
            <a:ext cx="1075200" cy="1168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274" y="3060747"/>
            <a:ext cx="1075199" cy="116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4" y="-1223"/>
            <a:ext cx="5213015" cy="2978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49" y="3060747"/>
            <a:ext cx="1071021" cy="1168800"/>
          </a:xfrm>
          <a:prstGeom prst="rect">
            <a:avLst/>
          </a:prstGeom>
        </p:spPr>
      </p:pic>
      <p:sp>
        <p:nvSpPr>
          <p:cNvPr id="20" name="Shape 66"/>
          <p:cNvSpPr txBox="1">
            <a:spLocks/>
          </p:cNvSpPr>
          <p:nvPr/>
        </p:nvSpPr>
        <p:spPr>
          <a:xfrm>
            <a:off x="5208371" y="1310796"/>
            <a:ext cx="39356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dirty="0" smtClean="0"/>
              <a:t>Innovation Incubator</a:t>
            </a:r>
          </a:p>
          <a:p>
            <a:pPr algn="ctr"/>
            <a:r>
              <a:rPr lang="en-US" dirty="0" smtClean="0"/>
              <a:t>Cohort II Presentation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800" dirty="0" smtClean="0"/>
              <a:t>25 May 2018</a:t>
            </a:r>
            <a:endParaRPr lang="en-US" sz="1800" baseline="30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846" y="-41287"/>
            <a:ext cx="1298677" cy="1352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65726425"/>
              </p:ext>
            </p:extLst>
          </p:nvPr>
        </p:nvGraphicFramePr>
        <p:xfrm>
          <a:off x="0" y="1"/>
          <a:ext cx="9143999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99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95085" y="1010848"/>
            <a:ext cx="1981200" cy="67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 smtClean="0"/>
              <a:t>Aluminum</a:t>
            </a:r>
            <a:endParaRPr sz="25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85" y="916894"/>
            <a:ext cx="1472284" cy="87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85" y="1931427"/>
            <a:ext cx="1472284" cy="876949"/>
          </a:xfrm>
          <a:prstGeom prst="rect">
            <a:avLst/>
          </a:prstGeom>
        </p:spPr>
      </p:pic>
      <p:sp>
        <p:nvSpPr>
          <p:cNvPr id="8" name="Shape 126"/>
          <p:cNvSpPr txBox="1">
            <a:spLocks/>
          </p:cNvSpPr>
          <p:nvPr/>
        </p:nvSpPr>
        <p:spPr>
          <a:xfrm>
            <a:off x="6595085" y="2031738"/>
            <a:ext cx="1981200" cy="6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114300" indent="0">
              <a:buFont typeface="Average"/>
              <a:buNone/>
            </a:pPr>
            <a:r>
              <a:rPr lang="en-US" sz="2500" dirty="0" smtClean="0"/>
              <a:t>Ore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85" y="2969581"/>
            <a:ext cx="1472284" cy="871101"/>
          </a:xfrm>
          <a:prstGeom prst="rect">
            <a:avLst/>
          </a:prstGeom>
        </p:spPr>
      </p:pic>
      <p:sp>
        <p:nvSpPr>
          <p:cNvPr id="10" name="Shape 126"/>
          <p:cNvSpPr txBox="1">
            <a:spLocks/>
          </p:cNvSpPr>
          <p:nvPr/>
        </p:nvSpPr>
        <p:spPr>
          <a:xfrm>
            <a:off x="6595085" y="3066968"/>
            <a:ext cx="1981200" cy="6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114300" indent="0">
              <a:buFont typeface="Average"/>
              <a:buNone/>
            </a:pPr>
            <a:r>
              <a:rPr lang="en-US" sz="2500" dirty="0" smtClean="0"/>
              <a:t>Gold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86" y="4001887"/>
            <a:ext cx="1472283" cy="871101"/>
          </a:xfrm>
          <a:prstGeom prst="rect">
            <a:avLst/>
          </a:prstGeom>
        </p:spPr>
      </p:pic>
      <p:sp>
        <p:nvSpPr>
          <p:cNvPr id="12" name="Shape 126"/>
          <p:cNvSpPr txBox="1">
            <a:spLocks/>
          </p:cNvSpPr>
          <p:nvPr/>
        </p:nvSpPr>
        <p:spPr>
          <a:xfrm>
            <a:off x="6595085" y="4102198"/>
            <a:ext cx="1981200" cy="6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114300" indent="0">
              <a:buFont typeface="Average"/>
              <a:buNone/>
            </a:pPr>
            <a:r>
              <a:rPr lang="en-US" sz="2500" dirty="0" smtClean="0"/>
              <a:t>Cotton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63685" y="93785"/>
            <a:ext cx="4180315" cy="679676"/>
          </a:xfrm>
        </p:spPr>
        <p:txBody>
          <a:bodyPr/>
          <a:lstStyle/>
          <a:p>
            <a:pPr algn="ctr"/>
            <a:r>
              <a:rPr lang="en-US" dirty="0" smtClean="0"/>
              <a:t>Main Exports:</a:t>
            </a:r>
            <a:endParaRPr lang="en-US" dirty="0"/>
          </a:p>
        </p:txBody>
      </p:sp>
      <p:sp>
        <p:nvSpPr>
          <p:cNvPr id="15" name="Shape 263"/>
          <p:cNvSpPr txBox="1">
            <a:spLocks/>
          </p:cNvSpPr>
          <p:nvPr/>
        </p:nvSpPr>
        <p:spPr>
          <a:xfrm>
            <a:off x="209950" y="908006"/>
            <a:ext cx="4362000" cy="292378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" sz="48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$2 billion</a:t>
            </a: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" sz="29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was the trade deficit of Tajikistan in 2016.</a:t>
            </a:r>
            <a:endParaRPr lang="en" sz="2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211016" y="105508"/>
            <a:ext cx="8721970" cy="1570892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Tajikistan’s export orientation on raw materials is </a:t>
            </a:r>
            <a:r>
              <a:rPr lang="en-US" sz="30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volatile</a:t>
            </a:r>
            <a:r>
              <a:rPr lang="en-US" sz="3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given fluctuation in global commodity prices </a:t>
            </a:r>
          </a:p>
        </p:txBody>
      </p:sp>
      <p:pic>
        <p:nvPicPr>
          <p:cNvPr id="3074" name="Picture 2" descr="https://lh6.googleusercontent.com/6ja9zBTQAHhKGp1_phlxXQYPtB9lLHtly6yudMMc_6eHabaJ70vi04-5ftb_6CC9sz-ic8Te-MjGy38p1m7VQGFMvjDacAh-qlarxpH1ndeRVZt-RIRD_xDC_pgi6VxHJPZSzoP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82" y="1856006"/>
            <a:ext cx="7704037" cy="31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9737614"/>
              </p:ext>
            </p:extLst>
          </p:nvPr>
        </p:nvGraphicFramePr>
        <p:xfrm>
          <a:off x="2" y="0"/>
          <a:ext cx="4595444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11589544"/>
              </p:ext>
            </p:extLst>
          </p:nvPr>
        </p:nvGraphicFramePr>
        <p:xfrm>
          <a:off x="4595446" y="0"/>
          <a:ext cx="4548553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677508" y="0"/>
            <a:ext cx="23446" cy="5143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3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1" y="408843"/>
            <a:ext cx="4548553" cy="4325816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Increased need for productivity in agriculture: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Population growth (Tajikistan has a high fertility rate of 3.5 births per woman)</a:t>
            </a: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Climate change (water shortages and droughts)</a:t>
            </a: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354" y="1"/>
            <a:ext cx="42906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164122"/>
            <a:ext cx="8827477" cy="480646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 of AI on agriculture: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utomation               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(ex: self-driving tractors)</a:t>
            </a: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Technological product innovation   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(ex: bioengineering of seeds)</a:t>
            </a: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analytics           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(ex: targeted farming and yield analysis)</a:t>
            </a:r>
            <a:endParaRPr sz="2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08" y="1140069"/>
            <a:ext cx="2028090" cy="1140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08" y="2424478"/>
            <a:ext cx="2028091" cy="1140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08" y="3708888"/>
            <a:ext cx="2028090" cy="11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164122"/>
            <a:ext cx="4630616" cy="480646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Increasing supply chain efficiency: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Intermediaries in the local market accrue </a:t>
            </a:r>
            <a:r>
              <a:rPr lang="en-US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 much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 value</a:t>
            </a:r>
          </a:p>
          <a:p>
            <a:pPr indent="-457200">
              <a:buFont typeface="Arial" charset="0"/>
              <a:buChar char="•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Enhancing access of farmers to </a:t>
            </a:r>
            <a:r>
              <a:rPr lang="en-US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virtual marketplaces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would facilitate trade</a:t>
            </a:r>
          </a:p>
          <a:p>
            <a:pPr indent="-457200">
              <a:buFont typeface="Arial" charset="0"/>
              <a:buChar char="•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Example: onion cultivation in Jabbor Rasulov district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indent="-514350">
              <a:buFont typeface="Courier New" charset="0"/>
              <a:buChar char="o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15" y="164122"/>
            <a:ext cx="3786554" cy="283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328" y="2567353"/>
            <a:ext cx="3845527" cy="21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164122"/>
            <a:ext cx="8827477" cy="480646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innovation in agriculture: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Pulsepod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sensor by Arable Labs  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(solar-powered, in-ground sensor)</a:t>
            </a: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9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 &amp; Spray robot by Blue River                              Technology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(monitoring and spraying)</a:t>
            </a: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2" name="Picture 6" descr="mage result for arable labs in-ground sens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314" y="1023569"/>
            <a:ext cx="2909096" cy="16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14" y="3046012"/>
            <a:ext cx="2909096" cy="16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431325" y="583222"/>
            <a:ext cx="4548553" cy="3977055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Limited impact of AI on Tajikistan’s industrial sector: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Use of automation already in place in the primary sector (i.e. raw materials)</a:t>
            </a: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Lack of manufacturing base</a:t>
            </a: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3140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485957"/>
            <a:ext cx="4079631" cy="4162792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Future AI Outlook: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Expected growth of global AI market size to nearly </a:t>
            </a:r>
            <a:r>
              <a:rPr lang="en-US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$60 billion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by 2025</a:t>
            </a:r>
          </a:p>
          <a:p>
            <a:pPr indent="-457200">
              <a:buFont typeface="Arial" charset="0"/>
              <a:buChar char="•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CAGR of &gt;50%</a:t>
            </a:r>
          </a:p>
          <a:p>
            <a:pPr indent="-457200">
              <a:buFont typeface="Arial" charset="0"/>
              <a:buChar char="•"/>
            </a:pPr>
            <a:endParaRPr lang="en-US"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While advanced economies are in the lead, the field is </a:t>
            </a:r>
            <a:r>
              <a:rPr lang="en-US" sz="20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still wide open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developing countries</a:t>
            </a:r>
            <a:endParaRPr lang="en-US" sz="2000" b="1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indent="-514350">
              <a:buFont typeface="Courier New" charset="0"/>
              <a:buChar char="o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058" y="1029432"/>
            <a:ext cx="4647939" cy="30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26312" y="154299"/>
            <a:ext cx="8520600" cy="538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Innovation Incubator: Cohort II (February – May 2018) </a:t>
            </a:r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484" y="3055551"/>
            <a:ext cx="2894428" cy="199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58" y="881421"/>
            <a:ext cx="2894428" cy="199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58" y="3055874"/>
            <a:ext cx="2894428" cy="1993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484" y="884636"/>
            <a:ext cx="2894428" cy="1993940"/>
          </a:xfrm>
          <a:prstGeom prst="rect">
            <a:avLst/>
          </a:prstGeom>
        </p:spPr>
      </p:pic>
      <p:sp>
        <p:nvSpPr>
          <p:cNvPr id="10" name="Shape 263"/>
          <p:cNvSpPr txBox="1">
            <a:spLocks/>
          </p:cNvSpPr>
          <p:nvPr/>
        </p:nvSpPr>
        <p:spPr>
          <a:xfrm>
            <a:off x="349758" y="153976"/>
            <a:ext cx="8497154" cy="53810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endParaRPr lang="en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Shape 90"/>
          <p:cNvSpPr txBox="1">
            <a:spLocks/>
          </p:cNvSpPr>
          <p:nvPr/>
        </p:nvSpPr>
        <p:spPr>
          <a:xfrm>
            <a:off x="3244186" y="869375"/>
            <a:ext cx="2708298" cy="374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2000" dirty="0" smtClean="0"/>
              <a:t>Topics: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1700" dirty="0" smtClean="0"/>
              <a:t>-Supply &amp; demand analysis</a:t>
            </a:r>
          </a:p>
          <a:p>
            <a:pPr algn="ctr"/>
            <a:endParaRPr lang="en-US" sz="1700" dirty="0" smtClean="0"/>
          </a:p>
          <a:p>
            <a:pPr algn="ctr"/>
            <a:r>
              <a:rPr lang="en-US" sz="1700" dirty="0" smtClean="0"/>
              <a:t>-Consumer &amp; producer theory</a:t>
            </a:r>
          </a:p>
          <a:p>
            <a:pPr algn="ctr"/>
            <a:endParaRPr lang="en-US" sz="1700" dirty="0" smtClean="0"/>
          </a:p>
          <a:p>
            <a:pPr algn="ctr"/>
            <a:r>
              <a:rPr lang="en-US" sz="1700" dirty="0" smtClean="0"/>
              <a:t>-Comparative advantage &amp; international trade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 smtClean="0"/>
              <a:t>-Startup entrepreneurship &amp; capital markets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 smtClean="0"/>
              <a:t>-Digitalization &amp; artificial intelligence</a:t>
            </a:r>
          </a:p>
          <a:p>
            <a:pPr algn="ctr"/>
            <a:endParaRPr lang="en-US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243755" y="105508"/>
            <a:ext cx="4747846" cy="4935415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as an industrial opportunity for Tajikistan: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Talent base: strong </a:t>
            </a:r>
            <a:r>
              <a:rPr lang="en-US" sz="25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engineering</a:t>
            </a: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25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technical</a:t>
            </a: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skills among students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Location: opportunity for regional </a:t>
            </a:r>
            <a:r>
              <a:rPr lang="en-US" sz="25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competitive advantage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499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164122"/>
            <a:ext cx="8827477" cy="480646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Recommendation: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Leverage talent base and strategic location to attract foreign direct investment </a:t>
            </a:r>
            <a:r>
              <a:rPr lang="en-US" sz="3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(FDI) and pioneer AI as a long-term industry of the future</a:t>
            </a: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Focus on public-private partnerships to ensure concurrent development of education and industry</a:t>
            </a:r>
          </a:p>
          <a:p>
            <a:pPr marL="971550" lvl="1" indent="-514350">
              <a:spcBef>
                <a:spcPts val="0"/>
              </a:spcBef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Model: Google and Facebook AI labs and research centers worldwide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647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1" y="402249"/>
            <a:ext cx="4548553" cy="433900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Tremendous potential for AI in services sector: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Growing share of services as % of GDP and as % of labor force employment in Tajikistan</a:t>
            </a: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Lack of innovation in services</a:t>
            </a:r>
          </a:p>
          <a:p>
            <a:pPr marL="514350" lvl="0" indent="-51435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32" y="1"/>
            <a:ext cx="43023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164122"/>
            <a:ext cx="8827477" cy="480646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innovation in services: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Chatbots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processing reservations   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(retail and tourism)</a:t>
            </a: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Robo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-readers grading student essays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(education)</a:t>
            </a: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Mobile check deposits &amp; </a:t>
            </a:r>
            <a:r>
              <a:rPr lang="en-US" sz="28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robo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-advisors                                                            </a:t>
            </a: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(banking and finance)</a:t>
            </a:r>
            <a:endParaRPr sz="2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08" y="1140069"/>
            <a:ext cx="2028090" cy="1140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08" y="2447191"/>
            <a:ext cx="2028090" cy="114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08" y="3754313"/>
            <a:ext cx="2028090" cy="11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164122"/>
            <a:ext cx="8827477" cy="480646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Key Takeaways: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Tajikistan’s current economic structure is </a:t>
            </a:r>
            <a:r>
              <a:rPr lang="en-US" sz="2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unsustainable</a:t>
            </a:r>
            <a:endParaRPr lang="en-US" sz="2500" b="1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0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Pioneering artificial intelligence industry can bring us a </a:t>
            </a:r>
            <a:r>
              <a:rPr lang="en-US" sz="2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leap forward 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into the tech economy of the future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Implementing </a:t>
            </a:r>
            <a:r>
              <a:rPr lang="en-US" sz="2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free market policies </a:t>
            </a:r>
            <a:r>
              <a:rPr lang="en-US" sz="2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will incentivize FDI and domestic entrepreneurship in AI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69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7010400" y="1699844"/>
            <a:ext cx="1992924" cy="174381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 </a:t>
            </a:r>
            <a:r>
              <a:rPr lang="en-US" sz="2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9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76"/>
            <a:ext cx="9144000" cy="51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0" y="2822220"/>
            <a:ext cx="9144000" cy="1554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Stanford Professor John McCarthy coined the term “Artificial Intelligence” in 1955</a:t>
            </a:r>
            <a:endParaRPr dirty="0"/>
          </a:p>
          <a:p>
            <a:pPr lvl="0">
              <a:lnSpc>
                <a:spcPct val="150000"/>
              </a:lnSpc>
            </a:pPr>
            <a:r>
              <a:rPr lang="en-US" dirty="0" smtClean="0"/>
              <a:t>He defined intelligence </a:t>
            </a:r>
            <a:r>
              <a:rPr lang="en-US" dirty="0"/>
              <a:t>as </a:t>
            </a:r>
            <a:r>
              <a:rPr lang="en-US" dirty="0" smtClean="0"/>
              <a:t>“computational </a:t>
            </a:r>
            <a:r>
              <a:rPr lang="en-US" dirty="0"/>
              <a:t>part of the ability to achieve goals in the </a:t>
            </a:r>
            <a:r>
              <a:rPr lang="en-US" dirty="0" smtClean="0"/>
              <a:t>world”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AI involves development of computer systems that are able to perform tasks requiring human intelligence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As a term, AI is also used interchangeably with </a:t>
            </a:r>
            <a:r>
              <a:rPr lang="en-US" b="1" dirty="0" smtClean="0"/>
              <a:t>automation</a:t>
            </a:r>
            <a:r>
              <a:rPr lang="en-US" dirty="0" smtClean="0"/>
              <a:t> and </a:t>
            </a:r>
            <a:r>
              <a:rPr lang="en-US" b="1" dirty="0" smtClean="0"/>
              <a:t>machine learning</a:t>
            </a:r>
            <a:endParaRPr lang="en-US" b="1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24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6312"/>
            <a:ext cx="9144000" cy="2998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37" y="154012"/>
            <a:ext cx="3281937" cy="2220860"/>
          </a:xfrm>
          <a:prstGeom prst="rect">
            <a:avLst/>
          </a:prstGeom>
        </p:spPr>
      </p:pic>
      <p:sp>
        <p:nvSpPr>
          <p:cNvPr id="7" name="Shape 126"/>
          <p:cNvSpPr txBox="1">
            <a:spLocks noGrp="1"/>
          </p:cNvSpPr>
          <p:nvPr>
            <p:ph type="body" idx="1"/>
          </p:nvPr>
        </p:nvSpPr>
        <p:spPr>
          <a:xfrm>
            <a:off x="821136" y="2497015"/>
            <a:ext cx="3281937" cy="2473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600" dirty="0" smtClean="0"/>
              <a:t>McKinsey estimated that in 2016 alone, </a:t>
            </a:r>
            <a:r>
              <a:rPr lang="en-US" sz="2600" b="1" dirty="0" smtClean="0"/>
              <a:t>$26 to $39 billion </a:t>
            </a:r>
            <a:r>
              <a:rPr lang="en-US" sz="2600" dirty="0" smtClean="0"/>
              <a:t>was invested in AI globally.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dirty="0"/>
          </a:p>
        </p:txBody>
      </p:sp>
      <p:sp>
        <p:nvSpPr>
          <p:cNvPr id="11" name="Shape 126"/>
          <p:cNvSpPr txBox="1">
            <a:spLocks/>
          </p:cNvSpPr>
          <p:nvPr/>
        </p:nvSpPr>
        <p:spPr>
          <a:xfrm>
            <a:off x="5064890" y="2497014"/>
            <a:ext cx="3281937" cy="247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114300" indent="0" algn="ctr">
              <a:buNone/>
            </a:pPr>
            <a:r>
              <a:rPr lang="en-US" sz="2600" dirty="0" smtClean="0"/>
              <a:t>The use of AI has encompassed a variety of fields – from </a:t>
            </a:r>
            <a:r>
              <a:rPr lang="en-US" sz="2600" b="1" dirty="0" smtClean="0"/>
              <a:t>medicine</a:t>
            </a:r>
            <a:r>
              <a:rPr lang="en-US" sz="2600" dirty="0" smtClean="0"/>
              <a:t> to </a:t>
            </a:r>
            <a:r>
              <a:rPr lang="en-US" sz="2600" b="1" dirty="0" smtClean="0"/>
              <a:t>law enforcement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92" y="156282"/>
            <a:ext cx="3281937" cy="2218590"/>
          </a:xfrm>
          <a:prstGeom prst="rect">
            <a:avLst/>
          </a:prstGeom>
        </p:spPr>
      </p:pic>
      <p:sp>
        <p:nvSpPr>
          <p:cNvPr id="13" name="Shape 263"/>
          <p:cNvSpPr txBox="1">
            <a:spLocks/>
          </p:cNvSpPr>
          <p:nvPr/>
        </p:nvSpPr>
        <p:spPr>
          <a:xfrm>
            <a:off x="821136" y="2497013"/>
            <a:ext cx="3281937" cy="247357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endParaRPr lang="en" sz="2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Shape 263"/>
          <p:cNvSpPr txBox="1">
            <a:spLocks/>
          </p:cNvSpPr>
          <p:nvPr/>
        </p:nvSpPr>
        <p:spPr>
          <a:xfrm>
            <a:off x="5064889" y="2497013"/>
            <a:ext cx="3281937" cy="247357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endParaRPr lang="en" sz="2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ndar Pichai - Google Assist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pS2uR2GIVzBAXrExVWtBeeENGLWAaCdECs7VPlv8sEMtpVfjjIVyt-VSiVeOlKezrMl0tGNnAxjLZHPjSrgXPkXZRV4XjQlrMDIiwEu1kkoxgkrdRXnYLl7oNnx7TNT7Emk73Ez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85" y="1363538"/>
            <a:ext cx="4712677" cy="26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85"/>
          <p:cNvSpPr txBox="1">
            <a:spLocks noGrp="1"/>
          </p:cNvSpPr>
          <p:nvPr>
            <p:ph type="body" idx="1"/>
          </p:nvPr>
        </p:nvSpPr>
        <p:spPr>
          <a:xfrm>
            <a:off x="4911969" y="375616"/>
            <a:ext cx="4079631" cy="4626726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Overview of Tajikistan’s Economy: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Expansion since the civil war of the 1990s </a:t>
            </a:r>
          </a:p>
          <a:p>
            <a:pPr indent="-457200">
              <a:buFont typeface="Arial" charset="0"/>
              <a:buChar char="•"/>
            </a:pPr>
            <a:endParaRPr lang="en-US"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Peak GDP of over $9 billion in 2014</a:t>
            </a:r>
          </a:p>
          <a:p>
            <a:pPr indent="-4572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>
              <a:buFont typeface="Arial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Over-reliance on migrant remittances and export of raw materials</a:t>
            </a:r>
          </a:p>
          <a:p>
            <a:pPr marL="514350" lvl="0" indent="-51435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indent="-514350">
              <a:buFont typeface="Courier New" charset="0"/>
              <a:buChar char="o"/>
            </a:pPr>
            <a:endParaRPr lang="en-US"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697838"/>
            <a:ext cx="4337538" cy="2269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4620"/>
            <a:ext cx="4337538" cy="2269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614" y="194621"/>
            <a:ext cx="4337537" cy="2269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614" y="2697838"/>
            <a:ext cx="4337538" cy="2269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7831</TotalTime>
  <Words>629</Words>
  <Application>Microsoft Macintosh PowerPoint</Application>
  <PresentationFormat>On-screen Show (16:9)</PresentationFormat>
  <Paragraphs>124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Average</vt:lpstr>
      <vt:lpstr>Courier New</vt:lpstr>
      <vt:lpstr>Montserrat</vt:lpstr>
      <vt:lpstr>Oswald</vt:lpstr>
      <vt:lpstr>Slate</vt:lpstr>
      <vt:lpstr>Team:</vt:lpstr>
      <vt:lpstr>Innovation Incubator: Cohort II (February – May 2018)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Exports: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Iceland’s Energy Future </dc:title>
  <dc:subject/>
  <dc:creator/>
  <cp:keywords/>
  <dc:description/>
  <cp:lastModifiedBy>Azimi, Azizjon</cp:lastModifiedBy>
  <cp:revision>55</cp:revision>
  <dcterms:modified xsi:type="dcterms:W3CDTF">2018-07-27T21:09:16Z</dcterms:modified>
  <cp:category/>
</cp:coreProperties>
</file>