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91" r:id="rId9"/>
    <p:sldId id="287" r:id="rId10"/>
    <p:sldId id="288" r:id="rId11"/>
    <p:sldId id="289" r:id="rId12"/>
    <p:sldId id="290" r:id="rId13"/>
    <p:sldId id="296" r:id="rId14"/>
    <p:sldId id="297" r:id="rId15"/>
    <p:sldId id="300" r:id="rId16"/>
    <p:sldId id="301" r:id="rId17"/>
    <p:sldId id="302" r:id="rId18"/>
    <p:sldId id="295" r:id="rId19"/>
    <p:sldId id="298" r:id="rId20"/>
    <p:sldId id="299" r:id="rId21"/>
    <p:sldId id="285" r:id="rId22"/>
    <p:sldId id="286" r:id="rId23"/>
    <p:sldId id="292" r:id="rId24"/>
    <p:sldId id="293" r:id="rId25"/>
    <p:sldId id="273" r:id="rId26"/>
    <p:sldId id="274" r:id="rId27"/>
    <p:sldId id="263" r:id="rId28"/>
    <p:sldId id="275" r:id="rId29"/>
    <p:sldId id="294" r:id="rId3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A0DF"/>
    <a:srgbClr val="9A1521"/>
    <a:srgbClr val="D4A539"/>
    <a:srgbClr val="7A4012"/>
    <a:srgbClr val="7A9851"/>
    <a:srgbClr val="BBB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84465" autoAdjust="0"/>
  </p:normalViewPr>
  <p:slideViewPr>
    <p:cSldViewPr snapToGrid="0" snapToObjects="1">
      <p:cViewPr varScale="1">
        <p:scale>
          <a:sx n="115" d="100"/>
          <a:sy n="115" d="100"/>
        </p:scale>
        <p:origin x="1048" y="19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1537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2915572041037"/>
          <c:y val="0.127253095460877"/>
          <c:w val="0.466785676433365"/>
          <c:h val="0.64841423082705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Number of Universities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0.00924676540683128"/>
                  <c:y val="0.07037027323244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0924676540683128"/>
                  <c:y val="0.06567892168361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latin typeface="Garamond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1991.0</c:v>
                </c:pt>
                <c:pt idx="1">
                  <c:v>2012.0</c:v>
                </c:pt>
                <c:pt idx="2">
                  <c:v>2017.0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13.0</c:v>
                </c:pt>
                <c:pt idx="1">
                  <c:v>30.0</c:v>
                </c:pt>
                <c:pt idx="2">
                  <c:v>35.0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1991.0</c:v>
                </c:pt>
                <c:pt idx="1">
                  <c:v>2012.0</c:v>
                </c:pt>
                <c:pt idx="2">
                  <c:v>2017.0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1991.0</c:v>
                </c:pt>
                <c:pt idx="1">
                  <c:v>2012.0</c:v>
                </c:pt>
                <c:pt idx="2">
                  <c:v>2017.0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1760240"/>
        <c:axId val="-2111211232"/>
      </c:lineChart>
      <c:catAx>
        <c:axId val="-211176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11211232"/>
        <c:crosses val="autoZero"/>
        <c:auto val="1"/>
        <c:lblAlgn val="ctr"/>
        <c:lblOffset val="100"/>
        <c:noMultiLvlLbl val="0"/>
      </c:catAx>
      <c:valAx>
        <c:axId val="-21112112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21117602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0" i="0" baseline="0"/>
            </a:pPr>
            <a:endParaRPr lang="en-US"/>
          </a:p>
        </c:txPr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0"/>
          <c:y val="0.054931663261435"/>
          <c:w val="0.224977267864545"/>
          <c:h val="0.41387620520636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Top 40%</c:v>
                </c:pt>
                <c:pt idx="1">
                  <c:v>Bottom 40%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0.65</c:v>
                </c:pt>
                <c:pt idx="1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7207615245989"/>
          <c:y val="0.230706255516015"/>
          <c:w val="0.382792291692261"/>
          <c:h val="0.5239444803974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Score on TI’s Corruption Perception Index (0 – most</a:t>
            </a:r>
            <a:r>
              <a:rPr lang="en-US" baseline="0" dirty="0" smtClean="0"/>
              <a:t> corrupt; 100 – least corrupt)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22.0</c:v>
                </c:pt>
                <c:pt idx="1">
                  <c:v>22.0</c:v>
                </c:pt>
                <c:pt idx="2">
                  <c:v>23.0</c:v>
                </c:pt>
                <c:pt idx="3">
                  <c:v>26.0</c:v>
                </c:pt>
                <c:pt idx="4">
                  <c:v>25.0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7096352"/>
        <c:axId val="2129210240"/>
      </c:lineChart>
      <c:catAx>
        <c:axId val="-211709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9210240"/>
        <c:crosses val="autoZero"/>
        <c:auto val="1"/>
        <c:lblAlgn val="ctr"/>
        <c:lblOffset val="100"/>
        <c:noMultiLvlLbl val="0"/>
      </c:catAx>
      <c:valAx>
        <c:axId val="212921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709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CB1CA7-9307-4A27-9020-9DE98223CBAF}" type="doc">
      <dgm:prSet loTypeId="urn:microsoft.com/office/officeart/2005/8/layout/gear1" loCatId="process" qsTypeId="urn:microsoft.com/office/officeart/2005/8/quickstyle/simple3" qsCatId="simple" csTypeId="urn:microsoft.com/office/officeart/2005/8/colors/colorful4" csCatId="colorful" phldr="1"/>
      <dgm:spPr/>
    </dgm:pt>
    <dgm:pt modelId="{791632F0-A1B0-4FEF-BB3E-17E55AB03CF8}">
      <dgm:prSet phldrT="[Текст]" custT="1"/>
      <dgm:spPr/>
      <dgm:t>
        <a:bodyPr/>
        <a:lstStyle/>
        <a:p>
          <a:r>
            <a:rPr lang="en-US" sz="1600" dirty="0" smtClean="0"/>
            <a:t>Community service</a:t>
          </a:r>
          <a:endParaRPr lang="ru-RU" sz="1600" dirty="0"/>
        </a:p>
      </dgm:t>
    </dgm:pt>
    <dgm:pt modelId="{28AC6FD3-6AB1-4975-A07B-ABC5314704FD}" type="parTrans" cxnId="{414B3B92-D00B-4C7C-955E-2E117A0F45D7}">
      <dgm:prSet/>
      <dgm:spPr/>
      <dgm:t>
        <a:bodyPr/>
        <a:lstStyle/>
        <a:p>
          <a:endParaRPr lang="ru-RU"/>
        </a:p>
      </dgm:t>
    </dgm:pt>
    <dgm:pt modelId="{D27A55AB-B6FD-4E7A-9517-37F4CE15B952}" type="sibTrans" cxnId="{414B3B92-D00B-4C7C-955E-2E117A0F45D7}">
      <dgm:prSet/>
      <dgm:spPr/>
      <dgm:t>
        <a:bodyPr/>
        <a:lstStyle/>
        <a:p>
          <a:endParaRPr lang="ru-RU"/>
        </a:p>
      </dgm:t>
    </dgm:pt>
    <dgm:pt modelId="{EAA9ADED-1146-474C-8C3D-5FCCB33558D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dirty="0" smtClean="0"/>
            <a:t>Self-development &amp; leadership growth</a:t>
          </a:r>
          <a:endParaRPr lang="ru-RU" sz="1300" dirty="0" smtClean="0"/>
        </a:p>
        <a:p>
          <a:endParaRPr lang="ru-RU" sz="1300" dirty="0"/>
        </a:p>
      </dgm:t>
    </dgm:pt>
    <dgm:pt modelId="{799700A3-1DB9-483A-ACE1-DB69038797CC}" type="sibTrans" cxnId="{925E06F7-C65E-47CE-9928-5D5A6DD22760}">
      <dgm:prSet/>
      <dgm:spPr/>
      <dgm:t>
        <a:bodyPr/>
        <a:lstStyle/>
        <a:p>
          <a:endParaRPr lang="ru-RU"/>
        </a:p>
      </dgm:t>
    </dgm:pt>
    <dgm:pt modelId="{F7E055F3-2DEB-41AC-9F5E-BCCE5BFBE4B2}" type="parTrans" cxnId="{925E06F7-C65E-47CE-9928-5D5A6DD22760}">
      <dgm:prSet/>
      <dgm:spPr/>
      <dgm:t>
        <a:bodyPr/>
        <a:lstStyle/>
        <a:p>
          <a:endParaRPr lang="ru-RU"/>
        </a:p>
      </dgm:t>
    </dgm:pt>
    <dgm:pt modelId="{73B690A5-5BED-4F07-8125-B9AD33FD3A03}">
      <dgm:prSet phldrT="[Текст]" custT="1"/>
      <dgm:spPr/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dirty="0" smtClean="0"/>
            <a:t>Co-curricular</a:t>
          </a:r>
          <a:r>
            <a:rPr lang="en-US" sz="1100" dirty="0" smtClean="0"/>
            <a:t> </a:t>
          </a:r>
          <a:r>
            <a:rPr lang="en-US" sz="1400" dirty="0" smtClean="0"/>
            <a:t>learning</a:t>
          </a:r>
          <a:endParaRPr lang="ru-RU" sz="1400" dirty="0"/>
        </a:p>
      </dgm:t>
    </dgm:pt>
    <dgm:pt modelId="{F65506B8-853B-4526-84A3-E6D020C5546A}" type="sibTrans" cxnId="{C0688DF9-D8CE-4E3D-A37A-E34FBAB14A5F}">
      <dgm:prSet/>
      <dgm:spPr/>
      <dgm:t>
        <a:bodyPr/>
        <a:lstStyle/>
        <a:p>
          <a:endParaRPr lang="ru-RU"/>
        </a:p>
      </dgm:t>
    </dgm:pt>
    <dgm:pt modelId="{57F8A6E7-435D-43EB-B9B9-2A016325DD36}" type="parTrans" cxnId="{C0688DF9-D8CE-4E3D-A37A-E34FBAB14A5F}">
      <dgm:prSet/>
      <dgm:spPr/>
      <dgm:t>
        <a:bodyPr/>
        <a:lstStyle/>
        <a:p>
          <a:endParaRPr lang="ru-RU"/>
        </a:p>
      </dgm:t>
    </dgm:pt>
    <dgm:pt modelId="{6C351C3B-B124-4AA2-97CD-46FF8B2DD6AF}" type="pres">
      <dgm:prSet presAssocID="{44CB1CA7-9307-4A27-9020-9DE98223CBA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A4DE4B2-D5C5-4D16-BE15-AEF205C8D50B}" type="pres">
      <dgm:prSet presAssocID="{791632F0-A1B0-4FEF-BB3E-17E55AB03CF8}" presName="gear1" presStyleLbl="node1" presStyleIdx="0" presStyleCnt="3" custLinFactNeighborX="-2542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5831B-2ADF-4D2A-A1B4-1A253E5FDBC2}" type="pres">
      <dgm:prSet presAssocID="{791632F0-A1B0-4FEF-BB3E-17E55AB03CF8}" presName="gear1srcNode" presStyleLbl="node1" presStyleIdx="0" presStyleCnt="3"/>
      <dgm:spPr/>
      <dgm:t>
        <a:bodyPr/>
        <a:lstStyle/>
        <a:p>
          <a:endParaRPr lang="en-US"/>
        </a:p>
      </dgm:t>
    </dgm:pt>
    <dgm:pt modelId="{918B8BF3-3574-4914-99AC-CEBD09D31773}" type="pres">
      <dgm:prSet presAssocID="{791632F0-A1B0-4FEF-BB3E-17E55AB03CF8}" presName="gear1dstNode" presStyleLbl="node1" presStyleIdx="0" presStyleCnt="3"/>
      <dgm:spPr/>
      <dgm:t>
        <a:bodyPr/>
        <a:lstStyle/>
        <a:p>
          <a:endParaRPr lang="en-US"/>
        </a:p>
      </dgm:t>
    </dgm:pt>
    <dgm:pt modelId="{BEFBA501-8D59-4BDA-AB86-3A48D239A488}" type="pres">
      <dgm:prSet presAssocID="{73B690A5-5BED-4F07-8125-B9AD33FD3A03}" presName="gear2" presStyleLbl="node1" presStyleIdx="1" presStyleCnt="3" custLinFactNeighborX="699" custLinFactNeighborY="-27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42CE0-3088-4ABC-B579-33866505307A}" type="pres">
      <dgm:prSet presAssocID="{73B690A5-5BED-4F07-8125-B9AD33FD3A03}" presName="gear2srcNode" presStyleLbl="node1" presStyleIdx="1" presStyleCnt="3"/>
      <dgm:spPr/>
      <dgm:t>
        <a:bodyPr/>
        <a:lstStyle/>
        <a:p>
          <a:endParaRPr lang="en-US"/>
        </a:p>
      </dgm:t>
    </dgm:pt>
    <dgm:pt modelId="{41EB0E60-CAD4-437B-9CB4-317816DBD3CA}" type="pres">
      <dgm:prSet presAssocID="{73B690A5-5BED-4F07-8125-B9AD33FD3A03}" presName="gear2dstNode" presStyleLbl="node1" presStyleIdx="1" presStyleCnt="3"/>
      <dgm:spPr/>
      <dgm:t>
        <a:bodyPr/>
        <a:lstStyle/>
        <a:p>
          <a:endParaRPr lang="en-US"/>
        </a:p>
      </dgm:t>
    </dgm:pt>
    <dgm:pt modelId="{7D0E2700-469E-4376-85A5-76E14A4BF315}" type="pres">
      <dgm:prSet presAssocID="{EAA9ADED-1146-474C-8C3D-5FCCB33558D3}" presName="gear3" presStyleLbl="node1" presStyleIdx="2" presStyleCnt="3"/>
      <dgm:spPr/>
      <dgm:t>
        <a:bodyPr/>
        <a:lstStyle/>
        <a:p>
          <a:endParaRPr lang="en-US"/>
        </a:p>
      </dgm:t>
    </dgm:pt>
    <dgm:pt modelId="{C3099F83-DE30-4E5D-9783-281AEC37E0DF}" type="pres">
      <dgm:prSet presAssocID="{EAA9ADED-1146-474C-8C3D-5FCCB33558D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F0380-7F84-4EB1-9C94-4C8313F48B2D}" type="pres">
      <dgm:prSet presAssocID="{EAA9ADED-1146-474C-8C3D-5FCCB33558D3}" presName="gear3srcNode" presStyleLbl="node1" presStyleIdx="2" presStyleCnt="3"/>
      <dgm:spPr/>
      <dgm:t>
        <a:bodyPr/>
        <a:lstStyle/>
        <a:p>
          <a:endParaRPr lang="en-US"/>
        </a:p>
      </dgm:t>
    </dgm:pt>
    <dgm:pt modelId="{CFA58CDE-2BE5-4B0C-9B54-2CEA4DFE6476}" type="pres">
      <dgm:prSet presAssocID="{EAA9ADED-1146-474C-8C3D-5FCCB33558D3}" presName="gear3dstNode" presStyleLbl="node1" presStyleIdx="2" presStyleCnt="3"/>
      <dgm:spPr/>
      <dgm:t>
        <a:bodyPr/>
        <a:lstStyle/>
        <a:p>
          <a:endParaRPr lang="en-US"/>
        </a:p>
      </dgm:t>
    </dgm:pt>
    <dgm:pt modelId="{A8FF95E5-4B6D-484A-A08E-84C0ED7DA57A}" type="pres">
      <dgm:prSet presAssocID="{D27A55AB-B6FD-4E7A-9517-37F4CE15B952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E404094-A745-42B3-A84A-88AE532B1989}" type="pres">
      <dgm:prSet presAssocID="{F65506B8-853B-4526-84A3-E6D020C5546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4CF03E13-CD52-4D17-A00E-0A5B9630923A}" type="pres">
      <dgm:prSet presAssocID="{799700A3-1DB9-483A-ACE1-DB69038797CC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C37793C-85A9-9C45-B396-4D47803C422F}" type="presOf" srcId="{73B690A5-5BED-4F07-8125-B9AD33FD3A03}" destId="{BEFBA501-8D59-4BDA-AB86-3A48D239A488}" srcOrd="0" destOrd="0" presId="urn:microsoft.com/office/officeart/2005/8/layout/gear1"/>
    <dgm:cxn modelId="{2E350C34-E805-2341-BBAC-BCA1B4BED2CE}" type="presOf" srcId="{799700A3-1DB9-483A-ACE1-DB69038797CC}" destId="{4CF03E13-CD52-4D17-A00E-0A5B9630923A}" srcOrd="0" destOrd="0" presId="urn:microsoft.com/office/officeart/2005/8/layout/gear1"/>
    <dgm:cxn modelId="{925E06F7-C65E-47CE-9928-5D5A6DD22760}" srcId="{44CB1CA7-9307-4A27-9020-9DE98223CBAF}" destId="{EAA9ADED-1146-474C-8C3D-5FCCB33558D3}" srcOrd="2" destOrd="0" parTransId="{F7E055F3-2DEB-41AC-9F5E-BCCE5BFBE4B2}" sibTransId="{799700A3-1DB9-483A-ACE1-DB69038797CC}"/>
    <dgm:cxn modelId="{77C977D9-4819-E341-8486-544F098430C5}" type="presOf" srcId="{73B690A5-5BED-4F07-8125-B9AD33FD3A03}" destId="{41EB0E60-CAD4-437B-9CB4-317816DBD3CA}" srcOrd="2" destOrd="0" presId="urn:microsoft.com/office/officeart/2005/8/layout/gear1"/>
    <dgm:cxn modelId="{C0688DF9-D8CE-4E3D-A37A-E34FBAB14A5F}" srcId="{44CB1CA7-9307-4A27-9020-9DE98223CBAF}" destId="{73B690A5-5BED-4F07-8125-B9AD33FD3A03}" srcOrd="1" destOrd="0" parTransId="{57F8A6E7-435D-43EB-B9B9-2A016325DD36}" sibTransId="{F65506B8-853B-4526-84A3-E6D020C5546A}"/>
    <dgm:cxn modelId="{411E933E-6DB5-264B-8E65-BE1C367C5B0D}" type="presOf" srcId="{73B690A5-5BED-4F07-8125-B9AD33FD3A03}" destId="{C0542CE0-3088-4ABC-B579-33866505307A}" srcOrd="1" destOrd="0" presId="urn:microsoft.com/office/officeart/2005/8/layout/gear1"/>
    <dgm:cxn modelId="{BC181C94-C39C-504F-B7D5-1C0C9B06E413}" type="presOf" srcId="{44CB1CA7-9307-4A27-9020-9DE98223CBAF}" destId="{6C351C3B-B124-4AA2-97CD-46FF8B2DD6AF}" srcOrd="0" destOrd="0" presId="urn:microsoft.com/office/officeart/2005/8/layout/gear1"/>
    <dgm:cxn modelId="{F6C05F20-6C37-2F4B-B19C-BA6795B5E358}" type="presOf" srcId="{EAA9ADED-1146-474C-8C3D-5FCCB33558D3}" destId="{CFA58CDE-2BE5-4B0C-9B54-2CEA4DFE6476}" srcOrd="3" destOrd="0" presId="urn:microsoft.com/office/officeart/2005/8/layout/gear1"/>
    <dgm:cxn modelId="{5E1EE900-AA17-B640-8124-D271391AAB66}" type="presOf" srcId="{791632F0-A1B0-4FEF-BB3E-17E55AB03CF8}" destId="{918B8BF3-3574-4914-99AC-CEBD09D31773}" srcOrd="2" destOrd="0" presId="urn:microsoft.com/office/officeart/2005/8/layout/gear1"/>
    <dgm:cxn modelId="{01D74629-0310-3D4B-ABD7-8C2FEF0EAE29}" type="presOf" srcId="{791632F0-A1B0-4FEF-BB3E-17E55AB03CF8}" destId="{7EA5831B-2ADF-4D2A-A1B4-1A253E5FDBC2}" srcOrd="1" destOrd="0" presId="urn:microsoft.com/office/officeart/2005/8/layout/gear1"/>
    <dgm:cxn modelId="{9C9C40AD-8288-8046-BF12-5F405FD991A1}" type="presOf" srcId="{EAA9ADED-1146-474C-8C3D-5FCCB33558D3}" destId="{071F0380-7F84-4EB1-9C94-4C8313F48B2D}" srcOrd="2" destOrd="0" presId="urn:microsoft.com/office/officeart/2005/8/layout/gear1"/>
    <dgm:cxn modelId="{414B3B92-D00B-4C7C-955E-2E117A0F45D7}" srcId="{44CB1CA7-9307-4A27-9020-9DE98223CBAF}" destId="{791632F0-A1B0-4FEF-BB3E-17E55AB03CF8}" srcOrd="0" destOrd="0" parTransId="{28AC6FD3-6AB1-4975-A07B-ABC5314704FD}" sibTransId="{D27A55AB-B6FD-4E7A-9517-37F4CE15B952}"/>
    <dgm:cxn modelId="{4DD00DB6-9A01-9A4E-9AD6-2347DA7604C0}" type="presOf" srcId="{EAA9ADED-1146-474C-8C3D-5FCCB33558D3}" destId="{7D0E2700-469E-4376-85A5-76E14A4BF315}" srcOrd="0" destOrd="0" presId="urn:microsoft.com/office/officeart/2005/8/layout/gear1"/>
    <dgm:cxn modelId="{66A4E2D3-2346-D041-A09F-56AA5EB148A1}" type="presOf" srcId="{F65506B8-853B-4526-84A3-E6D020C5546A}" destId="{CE404094-A745-42B3-A84A-88AE532B1989}" srcOrd="0" destOrd="0" presId="urn:microsoft.com/office/officeart/2005/8/layout/gear1"/>
    <dgm:cxn modelId="{BC53234A-ED65-CC40-AA7E-94793C22F1B4}" type="presOf" srcId="{D27A55AB-B6FD-4E7A-9517-37F4CE15B952}" destId="{A8FF95E5-4B6D-484A-A08E-84C0ED7DA57A}" srcOrd="0" destOrd="0" presId="urn:microsoft.com/office/officeart/2005/8/layout/gear1"/>
    <dgm:cxn modelId="{256C0223-28A0-AA46-8C2F-138C83DCB13B}" type="presOf" srcId="{EAA9ADED-1146-474C-8C3D-5FCCB33558D3}" destId="{C3099F83-DE30-4E5D-9783-281AEC37E0DF}" srcOrd="1" destOrd="0" presId="urn:microsoft.com/office/officeart/2005/8/layout/gear1"/>
    <dgm:cxn modelId="{928A675A-9C5E-4A46-A701-A4C2E81D933F}" type="presOf" srcId="{791632F0-A1B0-4FEF-BB3E-17E55AB03CF8}" destId="{FA4DE4B2-D5C5-4D16-BE15-AEF205C8D50B}" srcOrd="0" destOrd="0" presId="urn:microsoft.com/office/officeart/2005/8/layout/gear1"/>
    <dgm:cxn modelId="{221AB585-D844-374B-B1D9-7033235C35A9}" type="presParOf" srcId="{6C351C3B-B124-4AA2-97CD-46FF8B2DD6AF}" destId="{FA4DE4B2-D5C5-4D16-BE15-AEF205C8D50B}" srcOrd="0" destOrd="0" presId="urn:microsoft.com/office/officeart/2005/8/layout/gear1"/>
    <dgm:cxn modelId="{9F6891B3-33B2-AE4A-A542-D0A76F11D45E}" type="presParOf" srcId="{6C351C3B-B124-4AA2-97CD-46FF8B2DD6AF}" destId="{7EA5831B-2ADF-4D2A-A1B4-1A253E5FDBC2}" srcOrd="1" destOrd="0" presId="urn:microsoft.com/office/officeart/2005/8/layout/gear1"/>
    <dgm:cxn modelId="{767ACB96-50F0-3C40-A8A7-9E1BD62011DF}" type="presParOf" srcId="{6C351C3B-B124-4AA2-97CD-46FF8B2DD6AF}" destId="{918B8BF3-3574-4914-99AC-CEBD09D31773}" srcOrd="2" destOrd="0" presId="urn:microsoft.com/office/officeart/2005/8/layout/gear1"/>
    <dgm:cxn modelId="{494678AC-78A2-714D-84F4-305C27204715}" type="presParOf" srcId="{6C351C3B-B124-4AA2-97CD-46FF8B2DD6AF}" destId="{BEFBA501-8D59-4BDA-AB86-3A48D239A488}" srcOrd="3" destOrd="0" presId="urn:microsoft.com/office/officeart/2005/8/layout/gear1"/>
    <dgm:cxn modelId="{171D7FD7-AB5B-3144-AEE7-FC02A5A53CC6}" type="presParOf" srcId="{6C351C3B-B124-4AA2-97CD-46FF8B2DD6AF}" destId="{C0542CE0-3088-4ABC-B579-33866505307A}" srcOrd="4" destOrd="0" presId="urn:microsoft.com/office/officeart/2005/8/layout/gear1"/>
    <dgm:cxn modelId="{AF2ABF15-438F-744D-B46B-E9F7DF8B5CB9}" type="presParOf" srcId="{6C351C3B-B124-4AA2-97CD-46FF8B2DD6AF}" destId="{41EB0E60-CAD4-437B-9CB4-317816DBD3CA}" srcOrd="5" destOrd="0" presId="urn:microsoft.com/office/officeart/2005/8/layout/gear1"/>
    <dgm:cxn modelId="{1AC7B27A-A95F-0348-AC1E-A6BC0A6D7DA0}" type="presParOf" srcId="{6C351C3B-B124-4AA2-97CD-46FF8B2DD6AF}" destId="{7D0E2700-469E-4376-85A5-76E14A4BF315}" srcOrd="6" destOrd="0" presId="urn:microsoft.com/office/officeart/2005/8/layout/gear1"/>
    <dgm:cxn modelId="{430C580F-6635-A340-9E43-AE412225F7EB}" type="presParOf" srcId="{6C351C3B-B124-4AA2-97CD-46FF8B2DD6AF}" destId="{C3099F83-DE30-4E5D-9783-281AEC37E0DF}" srcOrd="7" destOrd="0" presId="urn:microsoft.com/office/officeart/2005/8/layout/gear1"/>
    <dgm:cxn modelId="{25071421-EF4B-994D-A9C5-2AB183159FAB}" type="presParOf" srcId="{6C351C3B-B124-4AA2-97CD-46FF8B2DD6AF}" destId="{071F0380-7F84-4EB1-9C94-4C8313F48B2D}" srcOrd="8" destOrd="0" presId="urn:microsoft.com/office/officeart/2005/8/layout/gear1"/>
    <dgm:cxn modelId="{4645D837-14D2-5243-A16F-5E461EB59AF0}" type="presParOf" srcId="{6C351C3B-B124-4AA2-97CD-46FF8B2DD6AF}" destId="{CFA58CDE-2BE5-4B0C-9B54-2CEA4DFE6476}" srcOrd="9" destOrd="0" presId="urn:microsoft.com/office/officeart/2005/8/layout/gear1"/>
    <dgm:cxn modelId="{6709588A-DEDD-5C48-A15A-F766A295D6A2}" type="presParOf" srcId="{6C351C3B-B124-4AA2-97CD-46FF8B2DD6AF}" destId="{A8FF95E5-4B6D-484A-A08E-84C0ED7DA57A}" srcOrd="10" destOrd="0" presId="urn:microsoft.com/office/officeart/2005/8/layout/gear1"/>
    <dgm:cxn modelId="{C2D93763-61C4-BA48-89B8-7D28BF739D90}" type="presParOf" srcId="{6C351C3B-B124-4AA2-97CD-46FF8B2DD6AF}" destId="{CE404094-A745-42B3-A84A-88AE532B1989}" srcOrd="11" destOrd="0" presId="urn:microsoft.com/office/officeart/2005/8/layout/gear1"/>
    <dgm:cxn modelId="{1103A6B4-8280-3F41-8690-0AA7C3184D8E}" type="presParOf" srcId="{6C351C3B-B124-4AA2-97CD-46FF8B2DD6AF}" destId="{4CF03E13-CD52-4D17-A00E-0A5B9630923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DE4B2-D5C5-4D16-BE15-AEF205C8D50B}">
      <dsp:nvSpPr>
        <dsp:cNvPr id="0" name=""/>
        <dsp:cNvSpPr/>
      </dsp:nvSpPr>
      <dsp:spPr>
        <a:xfrm>
          <a:off x="1907289" y="1782609"/>
          <a:ext cx="2178745" cy="2178745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Community service</a:t>
          </a:r>
          <a:endParaRPr lang="ru-RU" sz="1600" kern="1200" dirty="0"/>
        </a:p>
      </dsp:txBody>
      <dsp:txXfrm>
        <a:off x="2345314" y="2292970"/>
        <a:ext cx="1302695" cy="1119920"/>
      </dsp:txXfrm>
    </dsp:sp>
    <dsp:sp modelId="{BEFBA501-8D59-4BDA-AB86-3A48D239A488}">
      <dsp:nvSpPr>
        <dsp:cNvPr id="0" name=""/>
        <dsp:cNvSpPr/>
      </dsp:nvSpPr>
      <dsp:spPr>
        <a:xfrm>
          <a:off x="706115" y="1223329"/>
          <a:ext cx="1584542" cy="1584542"/>
        </a:xfrm>
        <a:prstGeom prst="gear6">
          <a:avLst/>
        </a:prstGeom>
        <a:gradFill rotWithShape="0">
          <a:gsLst>
            <a:gs pos="0">
              <a:schemeClr val="accent4">
                <a:hueOff val="-5189321"/>
                <a:satOff val="-24"/>
                <a:lumOff val="-7255"/>
                <a:alphaOff val="0"/>
                <a:tint val="50000"/>
                <a:satMod val="300000"/>
              </a:schemeClr>
            </a:gs>
            <a:gs pos="35000">
              <a:schemeClr val="accent4">
                <a:hueOff val="-5189321"/>
                <a:satOff val="-24"/>
                <a:lumOff val="-7255"/>
                <a:alphaOff val="0"/>
                <a:tint val="37000"/>
                <a:satMod val="300000"/>
              </a:schemeClr>
            </a:gs>
            <a:gs pos="100000">
              <a:schemeClr val="accent4">
                <a:hueOff val="-5189321"/>
                <a:satOff val="-24"/>
                <a:lumOff val="-725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Co-curricular</a:t>
          </a:r>
          <a:r>
            <a:rPr lang="en-US" sz="1100" kern="1200" dirty="0" smtClean="0"/>
            <a:t> </a:t>
          </a:r>
          <a:r>
            <a:rPr lang="en-US" sz="1400" kern="1200" dirty="0" smtClean="0"/>
            <a:t>learning</a:t>
          </a:r>
          <a:endParaRPr lang="ru-RU" sz="1400" kern="1200" dirty="0"/>
        </a:p>
      </dsp:txBody>
      <dsp:txXfrm>
        <a:off x="1105028" y="1624653"/>
        <a:ext cx="786716" cy="781894"/>
      </dsp:txXfrm>
    </dsp:sp>
    <dsp:sp modelId="{7D0E2700-469E-4376-85A5-76E14A4BF315}">
      <dsp:nvSpPr>
        <dsp:cNvPr id="0" name=""/>
        <dsp:cNvSpPr/>
      </dsp:nvSpPr>
      <dsp:spPr>
        <a:xfrm rot="20700000">
          <a:off x="1582544" y="174461"/>
          <a:ext cx="1552527" cy="1552527"/>
        </a:xfrm>
        <a:prstGeom prst="gear6">
          <a:avLst/>
        </a:prstGeom>
        <a:gradFill rotWithShape="0">
          <a:gsLst>
            <a:gs pos="0">
              <a:schemeClr val="accent4">
                <a:hueOff val="-10378642"/>
                <a:satOff val="-49"/>
                <a:lumOff val="-14510"/>
                <a:alphaOff val="0"/>
                <a:tint val="50000"/>
                <a:satMod val="300000"/>
              </a:schemeClr>
            </a:gs>
            <a:gs pos="35000">
              <a:schemeClr val="accent4">
                <a:hueOff val="-10378642"/>
                <a:satOff val="-49"/>
                <a:lumOff val="-14510"/>
                <a:alphaOff val="0"/>
                <a:tint val="37000"/>
                <a:satMod val="300000"/>
              </a:schemeClr>
            </a:gs>
            <a:gs pos="100000">
              <a:schemeClr val="accent4">
                <a:hueOff val="-10378642"/>
                <a:satOff val="-49"/>
                <a:lumOff val="-1451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kern="1200" dirty="0" smtClean="0"/>
            <a:t>Self-development &amp; leadership growth</a:t>
          </a:r>
          <a:endParaRPr lang="ru-RU" sz="1300" kern="1200" dirty="0" smtClean="0"/>
        </a:p>
        <a:p>
          <a:pPr lvl="0" algn="ctr">
            <a:spcBef>
              <a:spcPct val="0"/>
            </a:spcBef>
          </a:pPr>
          <a:endParaRPr lang="ru-RU" sz="1300" kern="1200" dirty="0"/>
        </a:p>
      </dsp:txBody>
      <dsp:txXfrm rot="-20700000">
        <a:off x="1923059" y="514976"/>
        <a:ext cx="871498" cy="871498"/>
      </dsp:txXfrm>
    </dsp:sp>
    <dsp:sp modelId="{A8FF95E5-4B6D-484A-A08E-84C0ED7DA57A}">
      <dsp:nvSpPr>
        <dsp:cNvPr id="0" name=""/>
        <dsp:cNvSpPr/>
      </dsp:nvSpPr>
      <dsp:spPr>
        <a:xfrm>
          <a:off x="1792604" y="1455281"/>
          <a:ext cx="2788793" cy="2788793"/>
        </a:xfrm>
        <a:prstGeom prst="circularArrow">
          <a:avLst>
            <a:gd name="adj1" fmla="val 4687"/>
            <a:gd name="adj2" fmla="val 299029"/>
            <a:gd name="adj3" fmla="val 2510465"/>
            <a:gd name="adj4" fmla="val 15873612"/>
            <a:gd name="adj5" fmla="val 546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404094-A745-42B3-A84A-88AE532B1989}">
      <dsp:nvSpPr>
        <dsp:cNvPr id="0" name=""/>
        <dsp:cNvSpPr/>
      </dsp:nvSpPr>
      <dsp:spPr>
        <a:xfrm>
          <a:off x="414419" y="918034"/>
          <a:ext cx="2026233" cy="202623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-5189321"/>
                <a:satOff val="-24"/>
                <a:lumOff val="-7255"/>
                <a:alphaOff val="0"/>
                <a:tint val="50000"/>
                <a:satMod val="300000"/>
              </a:schemeClr>
            </a:gs>
            <a:gs pos="35000">
              <a:schemeClr val="accent4">
                <a:hueOff val="-5189321"/>
                <a:satOff val="-24"/>
                <a:lumOff val="-7255"/>
                <a:alphaOff val="0"/>
                <a:tint val="37000"/>
                <a:satMod val="300000"/>
              </a:schemeClr>
            </a:gs>
            <a:gs pos="100000">
              <a:schemeClr val="accent4">
                <a:hueOff val="-5189321"/>
                <a:satOff val="-24"/>
                <a:lumOff val="-725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F03E13-CD52-4D17-A00E-0A5B9630923A}">
      <dsp:nvSpPr>
        <dsp:cNvPr id="0" name=""/>
        <dsp:cNvSpPr/>
      </dsp:nvSpPr>
      <dsp:spPr>
        <a:xfrm>
          <a:off x="1223428" y="-164600"/>
          <a:ext cx="2184687" cy="21846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-10378642"/>
                <a:satOff val="-49"/>
                <a:lumOff val="-14510"/>
                <a:alphaOff val="0"/>
                <a:tint val="50000"/>
                <a:satMod val="300000"/>
              </a:schemeClr>
            </a:gs>
            <a:gs pos="35000">
              <a:schemeClr val="accent4">
                <a:hueOff val="-10378642"/>
                <a:satOff val="-49"/>
                <a:lumOff val="-14510"/>
                <a:alphaOff val="0"/>
                <a:tint val="37000"/>
                <a:satMod val="300000"/>
              </a:schemeClr>
            </a:gs>
            <a:gs pos="100000">
              <a:schemeClr val="accent4">
                <a:hueOff val="-10378642"/>
                <a:satOff val="-49"/>
                <a:lumOff val="-1451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BD8EF-579C-0648-B281-31E604A686C1}" type="datetimeFigureOut">
              <a:rPr lang="en-US" smtClean="0"/>
              <a:pPr/>
              <a:t>9/7/17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460B8-29C0-B940-9E8D-0FCAC18DF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940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91E0F-36C0-0A45-80AD-ACDDDF66E9F0}" type="datetimeFigureOut">
              <a:rPr lang="en-US" smtClean="0"/>
              <a:pPr/>
              <a:t>9/7/17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16F94-CE72-F746-904C-DE24326A04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9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6F94-CE72-F746-904C-DE24326A04E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6F94-CE72-F746-904C-DE24326A04E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6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6F94-CE72-F746-904C-DE24326A04E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50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6F94-CE72-F746-904C-DE24326A04E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74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6F94-CE72-F746-904C-DE24326A04E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31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6F94-CE72-F746-904C-DE24326A04E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11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6F94-CE72-F746-904C-DE24326A04E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99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6F94-CE72-F746-904C-DE24326A04E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2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6F94-CE72-F746-904C-DE24326A04E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9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6F94-CE72-F746-904C-DE24326A04E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4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75358"/>
            <a:ext cx="6400800" cy="1225021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463836"/>
            <a:ext cx="6891616" cy="25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9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914400"/>
            <a:ext cx="8138159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1" y="228600"/>
            <a:ext cx="8138159" cy="4572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463836"/>
            <a:ext cx="6891616" cy="25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457200" y="804672"/>
            <a:ext cx="813816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77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Titl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457200" cy="5715000"/>
          </a:xfrm>
        </p:spPr>
        <p:txBody>
          <a:bodyPr vert="eaVert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703"/>
            <a:ext cx="4038600" cy="39877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914400"/>
            <a:ext cx="4038600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0" y="914400"/>
            <a:ext cx="4038600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463836"/>
            <a:ext cx="6891616" cy="25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57201" y="228600"/>
            <a:ext cx="8138159" cy="4572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457200" y="804672"/>
            <a:ext cx="813816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>
            <a:spLocks noGrp="1"/>
          </p:cNvSpPr>
          <p:nvPr>
            <p:ph idx="19"/>
          </p:nvPr>
        </p:nvSpPr>
        <p:spPr>
          <a:xfrm>
            <a:off x="4572000" y="1407896"/>
            <a:ext cx="4038600" cy="39877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0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457200" cy="5715000"/>
          </a:xfrm>
        </p:spPr>
        <p:txBody>
          <a:bodyPr vert="eaVert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8994"/>
            <a:ext cx="4038600" cy="1676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914400"/>
            <a:ext cx="404164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0" y="914400"/>
            <a:ext cx="404164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4572000" y="1318994"/>
            <a:ext cx="4038600" cy="1676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57200" y="3040745"/>
            <a:ext cx="4038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57200" y="3086100"/>
            <a:ext cx="404164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572000" y="3040745"/>
            <a:ext cx="4038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572000" y="3086100"/>
            <a:ext cx="404164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8"/>
          </p:nvPr>
        </p:nvSpPr>
        <p:spPr>
          <a:xfrm>
            <a:off x="457200" y="3467103"/>
            <a:ext cx="4038600" cy="1752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9"/>
          </p:nvPr>
        </p:nvSpPr>
        <p:spPr>
          <a:xfrm>
            <a:off x="4572000" y="3467103"/>
            <a:ext cx="4038600" cy="1752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463836"/>
            <a:ext cx="6891616" cy="25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57201" y="228600"/>
            <a:ext cx="8138159" cy="4572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 flipH="1">
            <a:off x="457200" y="804672"/>
            <a:ext cx="813816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82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457200" cy="5715000"/>
          </a:xfrm>
        </p:spPr>
        <p:txBody>
          <a:bodyPr vert="eaVer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448"/>
            <a:ext cx="8153400" cy="167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914400"/>
            <a:ext cx="8138159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0" y="3467100"/>
            <a:ext cx="81534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457200" y="3026664"/>
            <a:ext cx="813816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57200" y="3086100"/>
            <a:ext cx="8138160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463836"/>
            <a:ext cx="6891616" cy="25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57201" y="228600"/>
            <a:ext cx="8138159" cy="4572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457200" y="804672"/>
            <a:ext cx="813816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44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Titl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457200" cy="5715000"/>
          </a:xfrm>
        </p:spPr>
        <p:txBody>
          <a:bodyPr vert="eaVert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5274"/>
            <a:ext cx="4038600" cy="4015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914400"/>
            <a:ext cx="404164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0" y="914400"/>
            <a:ext cx="404164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5"/>
          </p:nvPr>
        </p:nvSpPr>
        <p:spPr>
          <a:xfrm>
            <a:off x="4572000" y="1353312"/>
            <a:ext cx="4038600" cy="1676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572000" y="3095171"/>
            <a:ext cx="4038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572000" y="3158668"/>
            <a:ext cx="404164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9"/>
          </p:nvPr>
        </p:nvSpPr>
        <p:spPr>
          <a:xfrm>
            <a:off x="4572000" y="3593592"/>
            <a:ext cx="4038600" cy="1783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463836"/>
            <a:ext cx="6891616" cy="25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57201" y="228600"/>
            <a:ext cx="8138159" cy="4572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 flipH="1">
            <a:off x="457200" y="804672"/>
            <a:ext cx="813816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29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00035"/>
            <a:ext cx="8229600" cy="60986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463836"/>
            <a:ext cx="6891616" cy="25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9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C51B243A-C6DD-4B19-8845-058F2285035D}" type="datetimeFigureOut">
              <a:rPr lang="en-US" smtClean="0"/>
              <a:pPr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7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2286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435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86800" y="0"/>
            <a:ext cx="457200" cy="5715000"/>
          </a:xfrm>
          <a:prstGeom prst="rect">
            <a:avLst/>
          </a:prstGeom>
          <a:solidFill>
            <a:srgbClr val="2BA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457200" y="5448298"/>
            <a:ext cx="63246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463836"/>
            <a:ext cx="6891616" cy="25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" cy="5715000"/>
          </a:xfrm>
          <a:prstGeom prst="rect">
            <a:avLst/>
          </a:prstGeom>
          <a:solidFill>
            <a:srgbClr val="2BA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E8E9BD06-1E1F-45A2-8E41-BD8F7F72AF2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474" y="3814174"/>
            <a:ext cx="2045653" cy="21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30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0" r:id="rId4"/>
    <p:sldLayoutId id="2147483663" r:id="rId5"/>
    <p:sldLayoutId id="2147483669" r:id="rId6"/>
    <p:sldLayoutId id="2147483671" r:id="rId7"/>
    <p:sldLayoutId id="2147483673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228600" algn="l" defTabSz="914400" rtl="0" eaLnBrk="1" latinLnBrk="0" hangingPunct="1">
        <a:spcBef>
          <a:spcPct val="20000"/>
        </a:spcBef>
        <a:buFont typeface="Lucida Grande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228600" algn="l" defTabSz="914400" rtl="0" eaLnBrk="1" latinLnBrk="0" hangingPunct="1">
        <a:spcBef>
          <a:spcPct val="20000"/>
        </a:spcBef>
        <a:buFont typeface="Lucida Grande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228600" algn="l" defTabSz="914400" rtl="0" eaLnBrk="1" latinLnBrk="0" hangingPunct="1">
        <a:spcBef>
          <a:spcPct val="20000"/>
        </a:spcBef>
        <a:buFont typeface="Lucida Grande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228600" algn="l" defTabSz="914400" rtl="0" eaLnBrk="1" latinLnBrk="0" hangingPunct="1">
        <a:spcBef>
          <a:spcPct val="20000"/>
        </a:spcBef>
        <a:buFont typeface="Lucida Grande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228600" algn="l" defTabSz="914400" rtl="0" eaLnBrk="1" latinLnBrk="0" hangingPunct="1">
        <a:spcBef>
          <a:spcPct val="20000"/>
        </a:spcBef>
        <a:buFont typeface="Lucida Grande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c.tj)/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0379"/>
            <a:ext cx="6400800" cy="140435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sz="22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79"/>
            <a:ext cx="9144000" cy="571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4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Problem Identification</a:t>
            </a:r>
            <a:endParaRPr lang="ru-RU" sz="3200" dirty="0"/>
          </a:p>
        </p:txBody>
      </p:sp>
      <p:sp>
        <p:nvSpPr>
          <p:cNvPr id="15" name="Овал 14"/>
          <p:cNvSpPr/>
          <p:nvPr/>
        </p:nvSpPr>
        <p:spPr>
          <a:xfrm>
            <a:off x="3519814" y="1221287"/>
            <a:ext cx="1828800" cy="9770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nequality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325955" y="1753643"/>
            <a:ext cx="1014609" cy="501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434214" y="2254684"/>
            <a:ext cx="0" cy="814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512948" y="1766170"/>
            <a:ext cx="1124965" cy="488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019386" y="2386207"/>
            <a:ext cx="242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Geographical Location</a:t>
            </a:r>
            <a:endParaRPr lang="ru-RU" b="1" u="sng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96723" y="3186401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u="sng" dirty="0" smtClean="0"/>
              <a:t>Socio-economic </a:t>
            </a:r>
            <a:r>
              <a:rPr lang="en-US" b="1" u="sng" dirty="0"/>
              <a:t>status</a:t>
            </a:r>
            <a:endParaRPr lang="ru-RU" b="1" u="sng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360845" y="2386207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Gender</a:t>
            </a:r>
            <a:endParaRPr lang="ru-RU" b="1" u="sng" dirty="0"/>
          </a:p>
        </p:txBody>
      </p:sp>
      <p:graphicFrame>
        <p:nvGraphicFramePr>
          <p:cNvPr id="35" name="Объект 3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457712"/>
              </p:ext>
            </p:extLst>
          </p:nvPr>
        </p:nvGraphicFramePr>
        <p:xfrm>
          <a:off x="252898" y="2771073"/>
          <a:ext cx="3043825" cy="165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395"/>
                <a:gridCol w="901874"/>
                <a:gridCol w="989556"/>
              </a:tblGrid>
              <a:tr h="372447">
                <a:tc>
                  <a:txBody>
                    <a:bodyPr/>
                    <a:lstStyle/>
                    <a:p>
                      <a:r>
                        <a:rPr lang="en-US" dirty="0" smtClean="0"/>
                        <a:t>Regions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Population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Universities</a:t>
                      </a:r>
                      <a:endParaRPr lang="ru-RU" sz="1200" dirty="0"/>
                    </a:p>
                  </a:txBody>
                  <a:tcPr/>
                </a:tc>
              </a:tr>
              <a:tr h="332431">
                <a:tc>
                  <a:txBody>
                    <a:bodyPr/>
                    <a:lstStyle/>
                    <a:p>
                      <a:r>
                        <a:rPr lang="en-US" dirty="0" smtClean="0"/>
                        <a:t>Dushanbe,</a:t>
                      </a:r>
                      <a:r>
                        <a:rPr lang="en-US" baseline="0" dirty="0" smtClean="0"/>
                        <a:t> DRS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32,5%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ru-RU" dirty="0"/>
                    </a:p>
                  </a:txBody>
                  <a:tcPr/>
                </a:tc>
              </a:tr>
              <a:tr h="332431">
                <a:tc>
                  <a:txBody>
                    <a:bodyPr/>
                    <a:lstStyle/>
                    <a:p>
                      <a:r>
                        <a:rPr lang="en-US" dirty="0" smtClean="0"/>
                        <a:t>Other regions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67,5%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Диаграмма 36"/>
          <p:cNvGraphicFramePr/>
          <p:nvPr>
            <p:extLst/>
          </p:nvPr>
        </p:nvGraphicFramePr>
        <p:xfrm>
          <a:off x="3416921" y="3108021"/>
          <a:ext cx="2658509" cy="2285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47154"/>
              </p:ext>
            </p:extLst>
          </p:nvPr>
        </p:nvGraphicFramePr>
        <p:xfrm>
          <a:off x="6166329" y="2739923"/>
          <a:ext cx="2204274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41"/>
                <a:gridCol w="1315233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Rate of enrollment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Female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24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2" y="914400"/>
            <a:ext cx="7437861" cy="4594302"/>
          </a:xfrm>
        </p:spPr>
        <p:txBody>
          <a:bodyPr>
            <a:normAutofit lnSpcReduction="10000"/>
          </a:bodyPr>
          <a:lstStyle/>
          <a:p>
            <a:r>
              <a:rPr lang="en-US" sz="1850" dirty="0" smtClean="0"/>
              <a:t>Signed between 29 European countries in 1999</a:t>
            </a:r>
          </a:p>
          <a:p>
            <a:r>
              <a:rPr lang="en-US" sz="1850" dirty="0" smtClean="0"/>
              <a:t>50 countries have integrated into the Process since</a:t>
            </a:r>
          </a:p>
          <a:p>
            <a:endParaRPr lang="en-US" sz="1850" dirty="0" smtClean="0"/>
          </a:p>
          <a:p>
            <a:endParaRPr lang="en-US" sz="1850" dirty="0"/>
          </a:p>
          <a:p>
            <a:endParaRPr lang="en-US" sz="1850" dirty="0" smtClean="0"/>
          </a:p>
          <a:p>
            <a:endParaRPr lang="en-US" sz="1850" dirty="0"/>
          </a:p>
          <a:p>
            <a:endParaRPr lang="en-US" sz="1850" dirty="0" smtClean="0"/>
          </a:p>
          <a:p>
            <a:endParaRPr lang="en-US" sz="1850" dirty="0" smtClean="0"/>
          </a:p>
          <a:p>
            <a:endParaRPr lang="en-US" sz="1850" dirty="0" smtClean="0"/>
          </a:p>
          <a:p>
            <a:r>
              <a:rPr lang="en-US" sz="1850" dirty="0" smtClean="0"/>
              <a:t>Aim:</a:t>
            </a:r>
          </a:p>
          <a:p>
            <a:pPr lvl="1">
              <a:buFont typeface="Wingdings" pitchFamily="2" charset="2"/>
              <a:buChar char="§"/>
            </a:pPr>
            <a:r>
              <a:rPr lang="en-US" sz="1850" dirty="0" smtClean="0"/>
              <a:t>Harmonization of high-standard and qualified higher education;</a:t>
            </a:r>
          </a:p>
          <a:p>
            <a:pPr lvl="1">
              <a:buFont typeface="Wingdings" pitchFamily="2" charset="2"/>
              <a:buChar char="§"/>
            </a:pPr>
            <a:r>
              <a:rPr lang="en-US" sz="1850" dirty="0" smtClean="0"/>
              <a:t>Mobility: move/work within Europe; </a:t>
            </a:r>
          </a:p>
          <a:p>
            <a:pPr lvl="1" indent="0">
              <a:buNone/>
            </a:pPr>
            <a:r>
              <a:rPr lang="en-US" sz="1850" b="1" u="sng" dirty="0" smtClean="0"/>
              <a:t>Tajikistan:</a:t>
            </a:r>
          </a:p>
          <a:p>
            <a:pPr lvl="1">
              <a:buFont typeface="Wingdings" pitchFamily="2" charset="2"/>
              <a:buChar char="ü"/>
            </a:pPr>
            <a:r>
              <a:rPr lang="en-US" sz="1850" dirty="0" smtClean="0"/>
              <a:t>Introduction of </a:t>
            </a:r>
            <a:r>
              <a:rPr lang="en-US" sz="1850" u="sng" dirty="0" smtClean="0"/>
              <a:t>ECTS</a:t>
            </a:r>
            <a:r>
              <a:rPr lang="en-US" sz="1850" dirty="0" smtClean="0"/>
              <a:t>	    way of integration into the process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Bologna Process: Integration of Tajikistan </a:t>
            </a:r>
            <a:endParaRPr lang="ru-RU" sz="32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132881" y="5060973"/>
            <a:ext cx="350729" cy="137787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63" y="1630764"/>
            <a:ext cx="6255834" cy="201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453721"/>
              </p:ext>
            </p:extLst>
          </p:nvPr>
        </p:nvGraphicFramePr>
        <p:xfrm>
          <a:off x="137786" y="986883"/>
          <a:ext cx="4321481" cy="3961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Pioneering Extracurricular Activities</a:t>
            </a:r>
            <a:endParaRPr lang="ru-RU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16" y="986882"/>
            <a:ext cx="3906844" cy="243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4786" y="2760432"/>
            <a:ext cx="8619893" cy="1884246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Standardization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0379"/>
            <a:ext cx="6400800" cy="140435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31" y="725011"/>
            <a:ext cx="6321658" cy="227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2068" y="918034"/>
            <a:ext cx="4293220" cy="4604096"/>
          </a:xfrm>
        </p:spPr>
        <p:txBody>
          <a:bodyPr>
            <a:noAutofit/>
          </a:bodyPr>
          <a:lstStyle/>
          <a:p>
            <a:r>
              <a:rPr lang="en-US" sz="2400" dirty="0" smtClean="0"/>
              <a:t>Highest ranked Tajikistani university (State Medical University) is ranked 15334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in the world </a:t>
            </a:r>
          </a:p>
          <a:p>
            <a:endParaRPr lang="en-US" sz="2400" dirty="0"/>
          </a:p>
          <a:p>
            <a:r>
              <a:rPr lang="en-US" sz="2400" dirty="0" smtClean="0"/>
              <a:t>Divergence in grading standards between universities in Tajikistan and abroad</a:t>
            </a:r>
          </a:p>
          <a:p>
            <a:endParaRPr lang="en-US" sz="2400" dirty="0"/>
          </a:p>
          <a:p>
            <a:r>
              <a:rPr lang="en-US" sz="2400" dirty="0" smtClean="0"/>
              <a:t>Need to boost     competitiveness</a:t>
            </a:r>
          </a:p>
          <a:p>
            <a:endParaRPr lang="en-US" sz="2400" dirty="0"/>
          </a:p>
          <a:p>
            <a:endParaRPr lang="en-US" sz="23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199" y="187569"/>
            <a:ext cx="8499231" cy="42203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Problem Identification</a:t>
            </a:r>
            <a:endParaRPr lang="ru-RU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918034"/>
            <a:ext cx="3601845" cy="444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9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58982"/>
            <a:ext cx="8138160" cy="2604654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en-US" sz="3200" dirty="0" smtClean="0"/>
              <a:t>+ Master’s </a:t>
            </a:r>
            <a:r>
              <a:rPr lang="en-US" sz="3200" dirty="0"/>
              <a:t>abroad</a:t>
            </a:r>
          </a:p>
          <a:p>
            <a:pPr indent="0">
              <a:buNone/>
            </a:pPr>
            <a:r>
              <a:rPr lang="en-US" sz="3200" dirty="0"/>
              <a:t>+ Exchange programs </a:t>
            </a:r>
          </a:p>
          <a:p>
            <a:pPr indent="0">
              <a:buNone/>
            </a:pPr>
            <a:r>
              <a:rPr lang="en-US" sz="3200" dirty="0"/>
              <a:t>+ </a:t>
            </a:r>
            <a:r>
              <a:rPr lang="en-US" sz="3200" dirty="0" smtClean="0"/>
              <a:t>Plan ahead</a:t>
            </a:r>
            <a:endParaRPr lang="en-US" sz="3200" dirty="0"/>
          </a:p>
          <a:p>
            <a:pPr indent="0">
              <a:buNone/>
            </a:pPr>
            <a:r>
              <a:rPr lang="en-US" sz="3200" dirty="0"/>
              <a:t>+ Motivation</a:t>
            </a:r>
          </a:p>
          <a:p>
            <a:pPr>
              <a:buFontTx/>
              <a:buChar char="-"/>
            </a:pPr>
            <a:r>
              <a:rPr lang="en-US" sz="3200" dirty="0" smtClean="0"/>
              <a:t>Time</a:t>
            </a:r>
            <a:r>
              <a:rPr lang="en-US" sz="2800" dirty="0"/>
              <a:t> </a:t>
            </a:r>
            <a:r>
              <a:rPr lang="en-US" sz="2800" dirty="0" smtClean="0"/>
              <a:t>(implementation)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Introducing Grade Point Average (GPA)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63636"/>
            <a:ext cx="5655862" cy="1846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8" y="873764"/>
            <a:ext cx="2295269" cy="25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525932"/>
              </p:ext>
            </p:extLst>
          </p:nvPr>
        </p:nvGraphicFramePr>
        <p:xfrm>
          <a:off x="457200" y="1187098"/>
          <a:ext cx="8138160" cy="2834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70055">
                  <a:extLst>
                    <a:ext uri="{9D8B030D-6E8A-4147-A177-3AD203B41FA5}">
                      <a16:colId xmlns="" xmlns:a16="http://schemas.microsoft.com/office/drawing/2014/main" val="2344291566"/>
                    </a:ext>
                  </a:extLst>
                </a:gridCol>
                <a:gridCol w="4168105">
                  <a:extLst>
                    <a:ext uri="{9D8B030D-6E8A-4147-A177-3AD203B41FA5}">
                      <a16:colId xmlns="" xmlns:a16="http://schemas.microsoft.com/office/drawing/2014/main" val="889025217"/>
                    </a:ext>
                  </a:extLst>
                </a:gridCol>
              </a:tblGrid>
              <a:tr h="343371">
                <a:tc>
                  <a:txBody>
                    <a:bodyPr/>
                    <a:lstStyle/>
                    <a:p>
                      <a:r>
                        <a:rPr lang="en-US" dirty="0" smtClean="0"/>
                        <a:t>Foreign </a:t>
                      </a:r>
                      <a:r>
                        <a:rPr lang="en-US" baseline="0" dirty="0" smtClean="0"/>
                        <a:t>Universities (based on interviews)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Syllabus in Tajikistan (based on interviews)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41097963"/>
                  </a:ext>
                </a:extLst>
              </a:tr>
              <a:tr h="343371">
                <a:tc>
                  <a:txBody>
                    <a:bodyPr/>
                    <a:lstStyle/>
                    <a:p>
                      <a:r>
                        <a:rPr lang="en-US" dirty="0"/>
                        <a:t>Homework          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Homework              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0707289"/>
                  </a:ext>
                </a:extLst>
              </a:tr>
              <a:tr h="343371">
                <a:tc>
                  <a:txBody>
                    <a:bodyPr/>
                    <a:lstStyle/>
                    <a:p>
                      <a:r>
                        <a:rPr lang="en-US" dirty="0"/>
                        <a:t>Attendance            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Attendance            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38466948"/>
                  </a:ext>
                </a:extLst>
              </a:tr>
              <a:tr h="343371">
                <a:tc>
                  <a:txBody>
                    <a:bodyPr/>
                    <a:lstStyle/>
                    <a:p>
                      <a:r>
                        <a:rPr lang="en-US" dirty="0"/>
                        <a:t>Project                 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                   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8743733"/>
                  </a:ext>
                </a:extLst>
              </a:tr>
              <a:tr h="343371">
                <a:tc>
                  <a:txBody>
                    <a:bodyPr/>
                    <a:lstStyle/>
                    <a:p>
                      <a:r>
                        <a:rPr lang="en-US" dirty="0"/>
                        <a:t>Midterm</a:t>
                      </a:r>
                      <a:r>
                        <a:rPr lang="en-US" baseline="0" dirty="0"/>
                        <a:t> 1           20%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Midterm</a:t>
                      </a:r>
                      <a:r>
                        <a:rPr lang="en-US" baseline="0" dirty="0"/>
                        <a:t> 1              20%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8886182"/>
                  </a:ext>
                </a:extLst>
              </a:tr>
              <a:tr h="343371">
                <a:tc>
                  <a:txBody>
                    <a:bodyPr/>
                    <a:lstStyle/>
                    <a:p>
                      <a:r>
                        <a:rPr lang="en-US" dirty="0"/>
                        <a:t>Midterm 2</a:t>
                      </a:r>
                      <a:r>
                        <a:rPr lang="en-US" baseline="0" dirty="0"/>
                        <a:t>           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Midterm 2              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7705326"/>
                  </a:ext>
                </a:extLst>
              </a:tr>
              <a:tr h="343371">
                <a:tc>
                  <a:txBody>
                    <a:bodyPr/>
                    <a:lstStyle/>
                    <a:p>
                      <a:r>
                        <a:rPr lang="en-US" dirty="0"/>
                        <a:t>Final Exam          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Final Exam             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0359149"/>
                  </a:ext>
                </a:extLst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Weighted System Vis-à-Vis Abroad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361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Already in place: required </a:t>
            </a:r>
            <a:r>
              <a:rPr lang="en-US" sz="2800" dirty="0"/>
              <a:t>and elective </a:t>
            </a:r>
            <a:r>
              <a:rPr lang="en-US" sz="2800" dirty="0" smtClean="0"/>
              <a:t>courses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cope of core courses needs to be diversified</a:t>
            </a:r>
          </a:p>
          <a:p>
            <a:pPr lvl="1"/>
            <a:r>
              <a:rPr lang="en-US" sz="2800" dirty="0" smtClean="0"/>
              <a:t>Social sciences (economics, political science, etc.)</a:t>
            </a:r>
          </a:p>
          <a:p>
            <a:pPr lvl="1"/>
            <a:r>
              <a:rPr lang="en-US" sz="2800" dirty="0" smtClean="0"/>
              <a:t>Physical sciences (physics, chemistry, biology, etc.)</a:t>
            </a:r>
          </a:p>
          <a:p>
            <a:pPr lvl="1"/>
            <a:r>
              <a:rPr lang="en-US" sz="2800" dirty="0" smtClean="0"/>
              <a:t>Humanities (literature, linguistics, etc.) </a:t>
            </a:r>
          </a:p>
          <a:p>
            <a:pPr lvl="1"/>
            <a:r>
              <a:rPr lang="en-US" sz="2800" dirty="0" smtClean="0"/>
              <a:t>Arts (art history, design, etc.) </a:t>
            </a:r>
          </a:p>
          <a:p>
            <a:pPr lvl="1"/>
            <a:r>
              <a:rPr lang="en-US" sz="2800" dirty="0" smtClean="0"/>
              <a:t>Culture &amp; philosophy</a:t>
            </a:r>
          </a:p>
          <a:p>
            <a:r>
              <a:rPr lang="en-US" sz="2800" dirty="0" smtClean="0"/>
              <a:t>Introducing minor in addition to major</a:t>
            </a:r>
          </a:p>
          <a:p>
            <a:pPr lvl="1"/>
            <a:r>
              <a:rPr lang="en-US" sz="2800" dirty="0" smtClean="0"/>
              <a:t>Employability boost 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Core, Majors &amp; Minors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81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928517" cy="1169949"/>
          </a:xfrm>
        </p:spPr>
        <p:txBody>
          <a:bodyPr>
            <a:normAutofit/>
          </a:bodyPr>
          <a:lstStyle/>
          <a:p>
            <a:r>
              <a:rPr lang="en-US" sz="5000" dirty="0" smtClean="0"/>
              <a:t>Infrastructure &amp; Tech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0379"/>
            <a:ext cx="6400800" cy="140435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sz="2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05" y="1169949"/>
            <a:ext cx="5630127" cy="41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199" y="842847"/>
            <a:ext cx="2765503" cy="4598948"/>
          </a:xfrm>
        </p:spPr>
        <p:txBody>
          <a:bodyPr>
            <a:noAutofit/>
          </a:bodyPr>
          <a:lstStyle/>
          <a:p>
            <a:r>
              <a:rPr lang="en-US" sz="1850" dirty="0" smtClean="0"/>
              <a:t>Local universities have outdated infrastructural &amp; technological bases remaining from the Soviet times (ex: Mining Metallurgical Institute of Tajikistan)</a:t>
            </a:r>
          </a:p>
          <a:p>
            <a:r>
              <a:rPr lang="en-US" sz="1850" dirty="0" smtClean="0"/>
              <a:t>Deficiency of hi-tech science labs, art studios, student lounges</a:t>
            </a:r>
          </a:p>
          <a:p>
            <a:r>
              <a:rPr lang="en-US" sz="1850" dirty="0" smtClean="0"/>
              <a:t>Incremental modernization</a:t>
            </a:r>
          </a:p>
          <a:p>
            <a:pPr lvl="1"/>
            <a:r>
              <a:rPr lang="en-US" sz="1850" dirty="0" smtClean="0"/>
              <a:t>Ex: </a:t>
            </a:r>
            <a:r>
              <a:rPr lang="en-US" sz="1850" dirty="0" err="1" smtClean="0"/>
              <a:t>Dangara</a:t>
            </a:r>
            <a:r>
              <a:rPr lang="en-US" sz="1850" dirty="0" smtClean="0"/>
              <a:t> State University (state of the art capacity)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200" y="187569"/>
            <a:ext cx="8113348" cy="42203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Problem Identification</a:t>
            </a:r>
          </a:p>
        </p:txBody>
      </p:sp>
      <p:pic>
        <p:nvPicPr>
          <p:cNvPr id="5" name="Picture 2" descr="C:\Users\музаффар\Desktop\Univ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405" y="3278459"/>
            <a:ext cx="3122342" cy="216333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211" y="842847"/>
            <a:ext cx="3128536" cy="234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198" y="1059366"/>
            <a:ext cx="8140391" cy="4382430"/>
          </a:xfrm>
        </p:spPr>
        <p:txBody>
          <a:bodyPr>
            <a:noAutofit/>
          </a:bodyPr>
          <a:lstStyle/>
          <a:p>
            <a:r>
              <a:rPr lang="en-US" sz="2200" dirty="0" smtClean="0"/>
              <a:t>Project Lead: </a:t>
            </a:r>
            <a:r>
              <a:rPr lang="en-US" sz="2200" dirty="0" err="1" smtClean="0"/>
              <a:t>Azizjon</a:t>
            </a:r>
            <a:r>
              <a:rPr lang="en-US" sz="2200" dirty="0" smtClean="0"/>
              <a:t> </a:t>
            </a:r>
            <a:r>
              <a:rPr lang="en-US" sz="2200" dirty="0" err="1" smtClean="0"/>
              <a:t>Azimi</a:t>
            </a:r>
            <a:r>
              <a:rPr lang="en-US" sz="2200" dirty="0" smtClean="0"/>
              <a:t> (Harvard University) </a:t>
            </a:r>
          </a:p>
          <a:p>
            <a:endParaRPr lang="en-US" sz="2200" dirty="0" smtClean="0"/>
          </a:p>
          <a:p>
            <a:r>
              <a:rPr lang="en-US" sz="2200" dirty="0" smtClean="0"/>
              <a:t>Team Members: </a:t>
            </a:r>
            <a:endParaRPr lang="en-US" sz="2200" dirty="0"/>
          </a:p>
          <a:p>
            <a:pPr lvl="1"/>
            <a:r>
              <a:rPr lang="en-US" sz="2200" dirty="0" err="1" smtClean="0"/>
              <a:t>Ganjina</a:t>
            </a:r>
            <a:r>
              <a:rPr lang="en-US" sz="2200" dirty="0" smtClean="0"/>
              <a:t> </a:t>
            </a:r>
            <a:r>
              <a:rPr lang="en-US" sz="2200" dirty="0" err="1" smtClean="0"/>
              <a:t>Oripova</a:t>
            </a:r>
            <a:r>
              <a:rPr lang="en-US" sz="2200" dirty="0" smtClean="0"/>
              <a:t> (New York University Abu Dhabi)</a:t>
            </a:r>
          </a:p>
          <a:p>
            <a:pPr lvl="1"/>
            <a:r>
              <a:rPr lang="en-US" sz="2200" dirty="0" err="1" smtClean="0"/>
              <a:t>Baroat</a:t>
            </a:r>
            <a:r>
              <a:rPr lang="en-US" sz="2200" dirty="0" smtClean="0"/>
              <a:t> </a:t>
            </a:r>
            <a:r>
              <a:rPr lang="en-US" sz="2200" dirty="0" err="1" smtClean="0"/>
              <a:t>Mirsadikova</a:t>
            </a:r>
            <a:r>
              <a:rPr lang="en-US" sz="2200" dirty="0" smtClean="0"/>
              <a:t> (Moscow State Institute of International Relations) </a:t>
            </a:r>
          </a:p>
          <a:p>
            <a:pPr lvl="1"/>
            <a:r>
              <a:rPr lang="en-US" sz="2200" dirty="0" smtClean="0"/>
              <a:t>Aziza </a:t>
            </a:r>
            <a:r>
              <a:rPr lang="en-US" sz="2200" dirty="0" err="1" smtClean="0"/>
              <a:t>Yuldasheva</a:t>
            </a:r>
            <a:r>
              <a:rPr lang="en-US" sz="2200" dirty="0" smtClean="0"/>
              <a:t> (KIMEP University) </a:t>
            </a:r>
          </a:p>
          <a:p>
            <a:pPr lvl="1"/>
            <a:r>
              <a:rPr lang="en-US" sz="2200" dirty="0" err="1" smtClean="0"/>
              <a:t>Malika</a:t>
            </a:r>
            <a:r>
              <a:rPr lang="en-US" sz="2200" dirty="0" smtClean="0"/>
              <a:t> </a:t>
            </a:r>
            <a:r>
              <a:rPr lang="en-US" sz="2200" dirty="0" err="1" smtClean="0"/>
              <a:t>Musaeva</a:t>
            </a:r>
            <a:r>
              <a:rPr lang="en-US" sz="2200" dirty="0" smtClean="0"/>
              <a:t> (Tajik State University of Commerce)</a:t>
            </a:r>
          </a:p>
          <a:p>
            <a:pPr lvl="1"/>
            <a:r>
              <a:rPr lang="en-US" sz="2200" dirty="0" err="1" smtClean="0"/>
              <a:t>Aminjon</a:t>
            </a:r>
            <a:r>
              <a:rPr lang="en-US" sz="2200" dirty="0" smtClean="0"/>
              <a:t> </a:t>
            </a:r>
            <a:r>
              <a:rPr lang="en-US" sz="2200" dirty="0" err="1" smtClean="0"/>
              <a:t>Tursunov</a:t>
            </a:r>
            <a:r>
              <a:rPr lang="en-US" sz="2200" dirty="0" smtClean="0"/>
              <a:t> (</a:t>
            </a:r>
            <a:r>
              <a:rPr lang="en-US" sz="2200" dirty="0" err="1" smtClean="0"/>
              <a:t>Khujand</a:t>
            </a:r>
            <a:r>
              <a:rPr lang="en-US" sz="2200" dirty="0" smtClean="0"/>
              <a:t> Branch of Technological        University of Tajikistan)</a:t>
            </a:r>
          </a:p>
          <a:p>
            <a:endParaRPr lang="en-US" sz="20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199" y="187569"/>
            <a:ext cx="8140391" cy="42203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Project Team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0743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199" y="936703"/>
            <a:ext cx="2832411" cy="4604096"/>
          </a:xfrm>
        </p:spPr>
        <p:txBody>
          <a:bodyPr>
            <a:noAutofit/>
          </a:bodyPr>
          <a:lstStyle/>
          <a:p>
            <a:r>
              <a:rPr lang="en-US" sz="2200" dirty="0" smtClean="0"/>
              <a:t>Significant investments are required to modernize infrastructure &amp; technology</a:t>
            </a:r>
          </a:p>
          <a:p>
            <a:r>
              <a:rPr lang="en-US" sz="2200" dirty="0" smtClean="0"/>
              <a:t>Focus on R&amp;D (research &amp; development)</a:t>
            </a:r>
            <a:endParaRPr lang="en-US" sz="2200" dirty="0"/>
          </a:p>
          <a:p>
            <a:r>
              <a:rPr lang="en-US" sz="2200" dirty="0" smtClean="0"/>
              <a:t>Best practices: MIT, </a:t>
            </a:r>
            <a:r>
              <a:rPr lang="en-US" sz="2200" dirty="0" err="1" smtClean="0"/>
              <a:t>CalTech</a:t>
            </a:r>
            <a:endParaRPr lang="en-US" sz="22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199" y="187569"/>
            <a:ext cx="8499231" cy="42203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Modernization</a:t>
            </a:r>
            <a:endParaRPr lang="ru-RU" sz="3600" dirty="0"/>
          </a:p>
        </p:txBody>
      </p:sp>
      <p:pic>
        <p:nvPicPr>
          <p:cNvPr id="6" name="Picture 5" descr="C:\Users\музаффар\Desktop\MIT-campus-wallpaper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2038" y="3238751"/>
            <a:ext cx="3434099" cy="2150360"/>
          </a:xfrm>
          <a:prstGeom prst="rect">
            <a:avLst/>
          </a:prstGeom>
          <a:noFill/>
        </p:spPr>
      </p:pic>
      <p:pic>
        <p:nvPicPr>
          <p:cNvPr id="7" name="Picture 3" descr="C:\Users\музаффар\Desktop\web-renovating-steac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2037" y="936703"/>
            <a:ext cx="5093251" cy="2290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65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0379"/>
            <a:ext cx="6400800" cy="140435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sz="2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49" y="811546"/>
            <a:ext cx="6545766" cy="316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199" y="936703"/>
            <a:ext cx="3317631" cy="4604096"/>
          </a:xfrm>
        </p:spPr>
        <p:txBody>
          <a:bodyPr>
            <a:noAutofit/>
          </a:bodyPr>
          <a:lstStyle/>
          <a:p>
            <a:r>
              <a:rPr lang="en-US" sz="2400" dirty="0" smtClean="0"/>
              <a:t>Tajikistan ranked as 151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out of 176 countries on Transparency International’s Corruption Perception Index of public sector, including education</a:t>
            </a:r>
          </a:p>
          <a:p>
            <a:r>
              <a:rPr lang="en-US" sz="2400" dirty="0"/>
              <a:t>Causes of corruption:  </a:t>
            </a:r>
          </a:p>
          <a:p>
            <a:pPr lvl="1"/>
            <a:r>
              <a:rPr lang="en-US" sz="2400" dirty="0"/>
              <a:t>Low staff wages</a:t>
            </a:r>
          </a:p>
          <a:p>
            <a:pPr lvl="1"/>
            <a:r>
              <a:rPr lang="en-US" sz="2400" dirty="0"/>
              <a:t>Lack of adequate student preparation</a:t>
            </a:r>
          </a:p>
          <a:p>
            <a:endParaRPr lang="en-US" sz="2400" dirty="0"/>
          </a:p>
          <a:p>
            <a:endParaRPr lang="en-US" sz="23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199" y="187569"/>
            <a:ext cx="8499231" cy="42203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Problem Identification</a:t>
            </a:r>
            <a:endParaRPr lang="ru-RU" sz="36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86880573"/>
              </p:ext>
            </p:extLst>
          </p:nvPr>
        </p:nvGraphicFramePr>
        <p:xfrm>
          <a:off x="3774830" y="936703"/>
          <a:ext cx="4670360" cy="3471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334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199" y="936703"/>
            <a:ext cx="3903786" cy="4604096"/>
          </a:xfrm>
        </p:spPr>
        <p:txBody>
          <a:bodyPr>
            <a:noAutofit/>
          </a:bodyPr>
          <a:lstStyle/>
          <a:p>
            <a:r>
              <a:rPr lang="en-US" sz="2400" dirty="0" smtClean="0"/>
              <a:t>Online survey of 38 university students encompassing Dushanbe &amp; DRS, </a:t>
            </a:r>
            <a:r>
              <a:rPr lang="en-US" sz="2400" dirty="0" err="1" smtClean="0"/>
              <a:t>Sughd</a:t>
            </a:r>
            <a:r>
              <a:rPr lang="en-US" sz="2400" dirty="0" smtClean="0"/>
              <a:t>, </a:t>
            </a:r>
            <a:r>
              <a:rPr lang="en-US" sz="2400" dirty="0" err="1" smtClean="0"/>
              <a:t>Khatlon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Sample: 38 respondents (undergraduate &amp; graduate)</a:t>
            </a:r>
          </a:p>
          <a:p>
            <a:endParaRPr lang="en-US" sz="2400" dirty="0" smtClean="0"/>
          </a:p>
          <a:p>
            <a:r>
              <a:rPr lang="en-US" sz="2400" dirty="0" smtClean="0"/>
              <a:t>Staggering level &amp; frequency of corruption</a:t>
            </a:r>
            <a:endParaRPr lang="en-US" sz="23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200" y="187569"/>
            <a:ext cx="8113348" cy="42203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Analysis: Corruption Survey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938" y="936702"/>
            <a:ext cx="4080610" cy="295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00954" y="866364"/>
            <a:ext cx="3869593" cy="4604096"/>
          </a:xfrm>
        </p:spPr>
        <p:txBody>
          <a:bodyPr>
            <a:noAutofit/>
          </a:bodyPr>
          <a:lstStyle/>
          <a:p>
            <a:r>
              <a:rPr lang="en-US" sz="2400" dirty="0" smtClean="0"/>
              <a:t>Most prevalent forms of corruption: </a:t>
            </a:r>
          </a:p>
          <a:p>
            <a:pPr lvl="1"/>
            <a:r>
              <a:rPr lang="en-US" sz="2300" dirty="0" smtClean="0"/>
              <a:t>Exams </a:t>
            </a:r>
          </a:p>
          <a:p>
            <a:pPr lvl="1"/>
            <a:r>
              <a:rPr lang="en-US" sz="2300" dirty="0" smtClean="0"/>
              <a:t>Admissions </a:t>
            </a:r>
          </a:p>
          <a:p>
            <a:pPr lvl="1"/>
            <a:r>
              <a:rPr lang="en-US" sz="2300" dirty="0" smtClean="0"/>
              <a:t>Diploma </a:t>
            </a:r>
          </a:p>
          <a:p>
            <a:r>
              <a:rPr lang="en-US" sz="2300" dirty="0" smtClean="0"/>
              <a:t>Most frequent bribe-seekers: </a:t>
            </a:r>
          </a:p>
          <a:p>
            <a:pPr lvl="1"/>
            <a:r>
              <a:rPr lang="en-US" sz="2300" dirty="0" smtClean="0"/>
              <a:t>Teaching staff </a:t>
            </a:r>
          </a:p>
          <a:p>
            <a:pPr lvl="1"/>
            <a:r>
              <a:rPr lang="en-US" sz="2300" dirty="0"/>
              <a:t>A</a:t>
            </a:r>
            <a:r>
              <a:rPr lang="en-US" sz="2300" dirty="0" smtClean="0"/>
              <a:t>dministration</a:t>
            </a:r>
          </a:p>
          <a:p>
            <a:pPr lvl="1"/>
            <a:endParaRPr lang="en-US" sz="23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200" y="187569"/>
            <a:ext cx="8113348" cy="42203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Analysis: Corruption Survey (cont.)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6364"/>
            <a:ext cx="4078168" cy="44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46442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Existential Question:</a:t>
            </a:r>
            <a:br>
              <a:rPr lang="en-US" sz="4400" dirty="0" smtClean="0"/>
            </a:br>
            <a:r>
              <a:rPr lang="en-US" sz="4400" dirty="0" smtClean="0"/>
              <a:t>How Will These Reforms Be Funded?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0379"/>
            <a:ext cx="6400800" cy="140435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331" y="2464420"/>
            <a:ext cx="3687337" cy="245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199" y="1059365"/>
            <a:ext cx="3345367" cy="4481433"/>
          </a:xfrm>
        </p:spPr>
        <p:txBody>
          <a:bodyPr>
            <a:noAutofit/>
          </a:bodyPr>
          <a:lstStyle/>
          <a:p>
            <a:r>
              <a:rPr lang="en-US" sz="2300" dirty="0" smtClean="0"/>
              <a:t>Systemic reforms need </a:t>
            </a:r>
            <a:r>
              <a:rPr lang="en-US" sz="2300" b="1" u="sng" dirty="0" smtClean="0"/>
              <a:t>new</a:t>
            </a:r>
            <a:r>
              <a:rPr lang="en-US" sz="2300" b="1" dirty="0" smtClean="0"/>
              <a:t> &amp;</a:t>
            </a:r>
            <a:r>
              <a:rPr lang="en-US" sz="2300" dirty="0" smtClean="0"/>
              <a:t> </a:t>
            </a:r>
            <a:r>
              <a:rPr lang="en-US" sz="2300" b="1" u="sng" dirty="0" smtClean="0"/>
              <a:t>sustainable</a:t>
            </a:r>
            <a:r>
              <a:rPr lang="en-US" sz="2300" dirty="0" smtClean="0"/>
              <a:t> funding sources</a:t>
            </a:r>
          </a:p>
          <a:p>
            <a:r>
              <a:rPr lang="en-US" sz="2300" dirty="0" smtClean="0"/>
              <a:t>SWF: state-owned investment fund seeking return on surplus or foreign-exchange reserves </a:t>
            </a:r>
          </a:p>
          <a:p>
            <a:r>
              <a:rPr lang="en-US" sz="2300" dirty="0" smtClean="0"/>
              <a:t>Returns used for domestic funding (budgetary shortfalls, infrastructural projects, etc.)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199" y="187569"/>
            <a:ext cx="8499231" cy="42203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Sovereign Wealth Fund (SWF)</a:t>
            </a:r>
            <a:endParaRPr lang="ru-RU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625" y="1059365"/>
            <a:ext cx="4605454" cy="281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1" y="3523784"/>
            <a:ext cx="8138159" cy="1871175"/>
          </a:xfrm>
        </p:spPr>
        <p:txBody>
          <a:bodyPr>
            <a:normAutofit/>
          </a:bodyPr>
          <a:lstStyle/>
          <a:p>
            <a:pPr algn="ctr"/>
            <a:endParaRPr lang="en-US" sz="3000" b="1" dirty="0" smtClean="0"/>
          </a:p>
          <a:p>
            <a:pPr algn="ctr"/>
            <a:endParaRPr lang="en-US" sz="3000" b="1" dirty="0"/>
          </a:p>
          <a:p>
            <a:pPr algn="ctr"/>
            <a:endParaRPr lang="en-US" sz="3000" b="1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400" dirty="0" smtClean="0"/>
              <a:t>Case of Tajikistan</a:t>
            </a:r>
            <a:endParaRPr lang="ru-RU" sz="3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Model  UN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013125"/>
            <a:ext cx="6173576" cy="4381834"/>
          </a:xfrm>
          <a:prstGeom prst="rect">
            <a:avLst/>
          </a:prstGeom>
        </p:spPr>
      </p:pic>
      <p:sp>
        <p:nvSpPr>
          <p:cNvPr id="6" name="Содержимое 1"/>
          <p:cNvSpPr txBox="1">
            <a:spLocks/>
          </p:cNvSpPr>
          <p:nvPr/>
        </p:nvSpPr>
        <p:spPr>
          <a:xfrm>
            <a:off x="6612673" y="1059365"/>
            <a:ext cx="1982686" cy="29327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228600" algn="l" defTabSz="914400" rtl="0" eaLnBrk="1" latinLnBrk="0" hangingPunct="1">
              <a:spcBef>
                <a:spcPct val="20000"/>
              </a:spcBef>
              <a:buFont typeface="Lucida Grande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228600" algn="l" defTabSz="914400" rtl="0" eaLnBrk="1" latinLnBrk="0" hangingPunct="1">
              <a:spcBef>
                <a:spcPct val="20000"/>
              </a:spcBef>
              <a:buFont typeface="Lucida Grande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228600" algn="l" defTabSz="914400" rtl="0" eaLnBrk="1" latinLnBrk="0" hangingPunct="1">
              <a:spcBef>
                <a:spcPct val="20000"/>
              </a:spcBef>
              <a:buFont typeface="Lucida Grande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228600" algn="l" defTabSz="914400" rtl="0" eaLnBrk="1" latinLnBrk="0" hangingPunct="1">
              <a:spcBef>
                <a:spcPct val="20000"/>
              </a:spcBef>
              <a:buFont typeface="Lucida Grande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228600" algn="l" defTabSz="914400" rtl="0" eaLnBrk="1" latinLnBrk="0" hangingPunct="1">
              <a:spcBef>
                <a:spcPct val="20000"/>
              </a:spcBef>
              <a:buFont typeface="Lucida Grande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Tajikistan currently has </a:t>
            </a:r>
            <a:r>
              <a:rPr lang="en-US" sz="2800" b="1" dirty="0" smtClean="0"/>
              <a:t>$645 million </a:t>
            </a:r>
            <a:r>
              <a:rPr lang="en-US" sz="2800" dirty="0" smtClean="0"/>
              <a:t>in reserves (including gold)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9365"/>
            <a:ext cx="3724507" cy="440473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Allocate a fixed percentage of total reserves to create a SWF</a:t>
            </a:r>
          </a:p>
          <a:p>
            <a:r>
              <a:rPr lang="en-US" sz="2400" dirty="0" smtClean="0"/>
              <a:t>Use returns to fund structural reforms – including in education </a:t>
            </a:r>
          </a:p>
          <a:p>
            <a:r>
              <a:rPr lang="en-US" sz="2400" dirty="0"/>
              <a:t>Scenario: Tajikistan establishes a $50 million SWF at the end of 2010 (equivalent to 12.5% allocation from its total reserves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Tajikistani SWF invests in generic US stocks (return measured by S&amp;P 500 average for 2011-2016)</a:t>
            </a:r>
          </a:p>
          <a:p>
            <a:endParaRPr lang="en-US" sz="28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199" y="187569"/>
            <a:ext cx="8499231" cy="42203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Investment Proposition</a:t>
            </a:r>
            <a:endParaRPr lang="ru-RU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370811"/>
              </p:ext>
            </p:extLst>
          </p:nvPr>
        </p:nvGraphicFramePr>
        <p:xfrm>
          <a:off x="4347121" y="1059365"/>
          <a:ext cx="4239318" cy="2810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591"/>
                <a:gridCol w="1906859"/>
                <a:gridCol w="1538868"/>
              </a:tblGrid>
              <a:tr h="8028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Year: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S&amp;P 500 Average Market Return: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SWF Assets (year-to-year):</a:t>
                      </a:r>
                      <a:endParaRPr lang="en-US" sz="1600" dirty="0"/>
                    </a:p>
                  </a:txBody>
                  <a:tcPr/>
                </a:tc>
              </a:tr>
              <a:tr h="3345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11.96%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$101.18 million</a:t>
                      </a:r>
                      <a:endParaRPr lang="en-US" sz="1400" b="1" i="1" dirty="0"/>
                    </a:p>
                  </a:txBody>
                  <a:tcPr/>
                </a:tc>
              </a:tr>
              <a:tr h="3345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1.38%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$90.37 million</a:t>
                      </a:r>
                      <a:endParaRPr lang="en-US" sz="1400" b="1" i="1" dirty="0"/>
                    </a:p>
                  </a:txBody>
                  <a:tcPr/>
                </a:tc>
              </a:tr>
              <a:tr h="3345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13.69%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$89.14 million</a:t>
                      </a:r>
                      <a:endParaRPr lang="en-US" sz="1400" b="1" i="1" dirty="0"/>
                    </a:p>
                  </a:txBody>
                  <a:tcPr/>
                </a:tc>
              </a:tr>
              <a:tr h="3345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32.39%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$78.41</a:t>
                      </a:r>
                      <a:r>
                        <a:rPr lang="en-US" sz="1400" b="1" i="1" baseline="0" dirty="0" smtClean="0"/>
                        <a:t> million</a:t>
                      </a:r>
                      <a:endParaRPr lang="en-US" sz="1400" b="1" i="1" dirty="0"/>
                    </a:p>
                  </a:txBody>
                  <a:tcPr/>
                </a:tc>
              </a:tr>
              <a:tr h="3345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$59.22 million</a:t>
                      </a:r>
                      <a:endParaRPr lang="en-US" sz="1400" b="1" i="1" dirty="0"/>
                    </a:p>
                  </a:txBody>
                  <a:tcPr/>
                </a:tc>
              </a:tr>
              <a:tr h="3345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2.11%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$51.05 million</a:t>
                      </a:r>
                      <a:endParaRPr lang="en-US" sz="1400" b="1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46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9365"/>
            <a:ext cx="7460166" cy="44047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Need for </a:t>
            </a:r>
            <a:r>
              <a:rPr lang="en-US" sz="2400" b="1" dirty="0" smtClean="0"/>
              <a:t>structural</a:t>
            </a:r>
            <a:r>
              <a:rPr lang="en-US" sz="2400" dirty="0" smtClean="0"/>
              <a:t> reform of higher education system in Tajikistan  </a:t>
            </a:r>
          </a:p>
          <a:p>
            <a:r>
              <a:rPr lang="en-US" sz="2400" dirty="0" smtClean="0"/>
              <a:t>Complete </a:t>
            </a:r>
            <a:r>
              <a:rPr lang="en-US" sz="2400" b="1" dirty="0" smtClean="0"/>
              <a:t>overhaul</a:t>
            </a:r>
            <a:r>
              <a:rPr lang="en-US" sz="2400" dirty="0" smtClean="0"/>
              <a:t> of admissions process &amp; philosophy</a:t>
            </a:r>
          </a:p>
          <a:p>
            <a:r>
              <a:rPr lang="en-US" sz="2400" dirty="0" smtClean="0"/>
              <a:t>Implementation of Bologna process to boost </a:t>
            </a:r>
            <a:r>
              <a:rPr lang="en-US" sz="2400" b="1" dirty="0" smtClean="0"/>
              <a:t>competitiveness</a:t>
            </a:r>
          </a:p>
          <a:p>
            <a:r>
              <a:rPr lang="en-US" sz="2400" b="1" dirty="0" smtClean="0"/>
              <a:t>Harmonization</a:t>
            </a:r>
            <a:r>
              <a:rPr lang="en-US" sz="2400" dirty="0" smtClean="0"/>
              <a:t> of academic standards with international practices</a:t>
            </a:r>
          </a:p>
          <a:p>
            <a:r>
              <a:rPr lang="en-US" sz="2400" b="1" dirty="0" smtClean="0"/>
              <a:t>Tackling</a:t>
            </a:r>
            <a:r>
              <a:rPr lang="en-US" sz="2400" dirty="0" smtClean="0"/>
              <a:t> corruption through wage increases and administrative staff reorganization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199" y="187569"/>
            <a:ext cx="8499231" cy="42203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Conclusion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0021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199" y="1059366"/>
            <a:ext cx="4585382" cy="4382430"/>
          </a:xfrm>
        </p:spPr>
        <p:txBody>
          <a:bodyPr>
            <a:noAutofit/>
          </a:bodyPr>
          <a:lstStyle/>
          <a:p>
            <a:r>
              <a:rPr lang="en-US" sz="2600" dirty="0" smtClean="0"/>
              <a:t>Structured as a consulting project</a:t>
            </a:r>
          </a:p>
          <a:p>
            <a:endParaRPr lang="en-US" sz="2600" dirty="0" smtClean="0"/>
          </a:p>
          <a:p>
            <a:r>
              <a:rPr lang="en-US" sz="2600" dirty="0" smtClean="0"/>
              <a:t>Data analytics combined with interviews and best practices research </a:t>
            </a:r>
          </a:p>
          <a:p>
            <a:endParaRPr lang="en-US" sz="2600" dirty="0"/>
          </a:p>
          <a:p>
            <a:r>
              <a:rPr lang="en-US" sz="2600" dirty="0" smtClean="0"/>
              <a:t>Macro-overview of the higher education system</a:t>
            </a:r>
          </a:p>
          <a:p>
            <a:endParaRPr lang="en-US" sz="26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199" y="187569"/>
            <a:ext cx="8140391" cy="42203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Our Approach</a:t>
            </a:r>
            <a:endParaRPr lang="ru-RU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883" y="1059366"/>
            <a:ext cx="3757707" cy="268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7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198" y="1059366"/>
            <a:ext cx="8140391" cy="4382430"/>
          </a:xfrm>
        </p:spPr>
        <p:txBody>
          <a:bodyPr>
            <a:noAutofit/>
          </a:bodyPr>
          <a:lstStyle/>
          <a:p>
            <a:r>
              <a:rPr lang="en-US" sz="2600" dirty="0" smtClean="0"/>
              <a:t>Admissions Process Reform</a:t>
            </a:r>
          </a:p>
          <a:p>
            <a:r>
              <a:rPr lang="en-US" sz="2600" dirty="0" smtClean="0"/>
              <a:t>Bologna Process Implementation</a:t>
            </a:r>
          </a:p>
          <a:p>
            <a:r>
              <a:rPr lang="en-US" sz="2600" dirty="0" smtClean="0"/>
              <a:t>Academic Standardization</a:t>
            </a:r>
          </a:p>
          <a:p>
            <a:r>
              <a:rPr lang="en-US" sz="2600" dirty="0" smtClean="0"/>
              <a:t>Infrastructure &amp; Technology</a:t>
            </a:r>
          </a:p>
          <a:p>
            <a:r>
              <a:rPr lang="en-US" sz="2600" dirty="0" smtClean="0"/>
              <a:t>Tackling Corruption </a:t>
            </a:r>
          </a:p>
          <a:p>
            <a:r>
              <a:rPr lang="en-US" sz="2600" dirty="0" smtClean="0"/>
              <a:t>Funding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199" y="187569"/>
            <a:ext cx="8140391" cy="42203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Agenda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657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7616282" cy="1884246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Admissions Process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0379"/>
            <a:ext cx="6400800" cy="140435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sz="22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24" y="1583163"/>
            <a:ext cx="5418667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36703"/>
            <a:ext cx="3590694" cy="4604096"/>
          </a:xfrm>
        </p:spPr>
        <p:txBody>
          <a:bodyPr>
            <a:noAutofit/>
          </a:bodyPr>
          <a:lstStyle/>
          <a:p>
            <a:r>
              <a:rPr lang="en-US" sz="2200" dirty="0" smtClean="0"/>
              <a:t>Overview: annual standardized test as the only criteria for admission </a:t>
            </a:r>
          </a:p>
          <a:p>
            <a:r>
              <a:rPr lang="en-US" sz="2200" dirty="0" smtClean="0"/>
              <a:t>Overlooks important elements including financial background, leadership capability and future plans while limiting timeline flexibility</a:t>
            </a:r>
          </a:p>
          <a:p>
            <a:r>
              <a:rPr lang="en-US" sz="2200" dirty="0" smtClean="0"/>
              <a:t>Best practices:</a:t>
            </a:r>
          </a:p>
          <a:p>
            <a:pPr lvl="1"/>
            <a:r>
              <a:rPr lang="en-US" sz="2200" dirty="0" err="1" smtClean="0"/>
              <a:t>CommonApp</a:t>
            </a:r>
            <a:r>
              <a:rPr lang="en-US" sz="2200" dirty="0" smtClean="0"/>
              <a:t> in the US</a:t>
            </a:r>
          </a:p>
          <a:p>
            <a:pPr lvl="1"/>
            <a:r>
              <a:rPr lang="en-US" sz="2200" dirty="0" smtClean="0"/>
              <a:t>UCAS in the UK </a:t>
            </a:r>
          </a:p>
          <a:p>
            <a:pPr lvl="1"/>
            <a:endParaRPr lang="en-US" sz="23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199" y="187569"/>
            <a:ext cx="8155847" cy="42203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Problem Identification</a:t>
            </a:r>
            <a:endParaRPr lang="ru-RU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05" y="936703"/>
            <a:ext cx="4910841" cy="338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69795"/>
            <a:ext cx="4101203" cy="452739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Create a centralized, virtual application database for all state-run universities</a:t>
            </a:r>
          </a:p>
          <a:p>
            <a:pPr lvl="2"/>
            <a:r>
              <a:rPr lang="en-US" sz="1600" dirty="0"/>
              <a:t>C</a:t>
            </a:r>
            <a:r>
              <a:rPr lang="en-US" sz="1600" dirty="0" smtClean="0"/>
              <a:t>omplement existing infrastructure of </a:t>
            </a:r>
            <a:r>
              <a:rPr lang="en-US" sz="1600" dirty="0" smtClean="0">
                <a:hlinkClick r:id="rId3"/>
              </a:rPr>
              <a:t>www.ntc.tj)</a:t>
            </a:r>
            <a:endParaRPr lang="en-US" sz="1600" dirty="0" smtClean="0"/>
          </a:p>
          <a:p>
            <a:pPr lvl="2"/>
            <a:r>
              <a:rPr lang="en-US" sz="1600" dirty="0" smtClean="0"/>
              <a:t>Enable university- and major-specific questions 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Incorporate the following components:</a:t>
            </a:r>
          </a:p>
          <a:p>
            <a:pPr lvl="2"/>
            <a:r>
              <a:rPr lang="en-US" sz="1600" dirty="0" smtClean="0"/>
              <a:t>Family &amp; financial background </a:t>
            </a:r>
          </a:p>
          <a:p>
            <a:pPr lvl="2"/>
            <a:r>
              <a:rPr lang="en-US" sz="1600" dirty="0" smtClean="0"/>
              <a:t>Personal statement/essay </a:t>
            </a:r>
          </a:p>
          <a:p>
            <a:pPr lvl="2"/>
            <a:r>
              <a:rPr lang="en-US" sz="1600" dirty="0" smtClean="0"/>
              <a:t>Academics (school grades) </a:t>
            </a:r>
          </a:p>
          <a:p>
            <a:pPr lvl="2"/>
            <a:r>
              <a:rPr lang="en-US" sz="1600" dirty="0" smtClean="0"/>
              <a:t>Extracurricular activities </a:t>
            </a:r>
          </a:p>
          <a:p>
            <a:pPr lvl="2"/>
            <a:r>
              <a:rPr lang="en-US" sz="1600" dirty="0" smtClean="0"/>
              <a:t>Recommendation letters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Install a tiered application timeline </a:t>
            </a:r>
          </a:p>
          <a:p>
            <a:pPr lvl="2"/>
            <a:r>
              <a:rPr lang="en-US" sz="1600" dirty="0" smtClean="0"/>
              <a:t>Early &amp; regular decision rounds</a:t>
            </a:r>
          </a:p>
          <a:p>
            <a:pPr lvl="2"/>
            <a:r>
              <a:rPr lang="en-US" sz="1600" dirty="0" smtClean="0"/>
              <a:t>Increase the number of dates for the National Test to four per year</a:t>
            </a:r>
          </a:p>
          <a:p>
            <a:pPr lvl="2"/>
            <a:endParaRPr lang="en-US" sz="1800" dirty="0" smtClean="0"/>
          </a:p>
          <a:p>
            <a:pPr lvl="2"/>
            <a:endParaRPr lang="en-US" sz="18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199" y="187569"/>
            <a:ext cx="8140391" cy="422031"/>
          </a:xfrm>
        </p:spPr>
        <p:txBody>
          <a:bodyPr>
            <a:noAutofit/>
          </a:bodyPr>
          <a:lstStyle/>
          <a:p>
            <a:pPr algn="ctr"/>
            <a:r>
              <a:rPr lang="en-US" sz="3100" dirty="0" smtClean="0"/>
              <a:t>Solution: Admissions Criteria Diversification</a:t>
            </a:r>
            <a:endParaRPr lang="ru-RU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403" y="869795"/>
            <a:ext cx="4039187" cy="303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928517" cy="157975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Bologna Process Implementation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0379"/>
            <a:ext cx="6400800" cy="140435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58" y="1579756"/>
            <a:ext cx="4445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850413"/>
              </p:ext>
            </p:extLst>
          </p:nvPr>
        </p:nvGraphicFramePr>
        <p:xfrm>
          <a:off x="268465" y="888345"/>
          <a:ext cx="5594503" cy="2707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200" y="154172"/>
            <a:ext cx="8138159" cy="4572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Status Quo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8826" y="3721259"/>
            <a:ext cx="5224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Current number of universities: 35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130 specialties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Total rate of tertiary enrollment: 26,4%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Rate of employment with a university degree: 81%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1076693"/>
            <a:ext cx="3927666" cy="233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Deck Template">
  <a:themeElements>
    <a:clrScheme name="Custom 1">
      <a:dk1>
        <a:srgbClr val="000000"/>
      </a:dk1>
      <a:lt1>
        <a:srgbClr val="FFFFFF"/>
      </a:lt1>
      <a:dk2>
        <a:srgbClr val="46464A"/>
      </a:dk2>
      <a:lt2>
        <a:srgbClr val="B3B3B3"/>
      </a:lt2>
      <a:accent1>
        <a:srgbClr val="018DCA"/>
      </a:accent1>
      <a:accent2>
        <a:srgbClr val="000000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Deck Template.potx</Template>
  <TotalTime>6394</TotalTime>
  <Words>920</Words>
  <Application>Microsoft Macintosh PowerPoint</Application>
  <PresentationFormat>On-screen Show (16:10)</PresentationFormat>
  <Paragraphs>207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</vt:lpstr>
      <vt:lpstr>Constantia</vt:lpstr>
      <vt:lpstr>Garamond</vt:lpstr>
      <vt:lpstr>Lucida Grande</vt:lpstr>
      <vt:lpstr>Wingdings</vt:lpstr>
      <vt:lpstr>Arial</vt:lpstr>
      <vt:lpstr>Slide Deck Template</vt:lpstr>
      <vt:lpstr>PowerPoint Presentation</vt:lpstr>
      <vt:lpstr>PowerPoint Presentation</vt:lpstr>
      <vt:lpstr>PowerPoint Presentation</vt:lpstr>
      <vt:lpstr>PowerPoint Presentation</vt:lpstr>
      <vt:lpstr>Admissions Process</vt:lpstr>
      <vt:lpstr>PowerPoint Presentation</vt:lpstr>
      <vt:lpstr>PowerPoint Presentation</vt:lpstr>
      <vt:lpstr>Bologna Process Implementation</vt:lpstr>
      <vt:lpstr>PowerPoint Presentation</vt:lpstr>
      <vt:lpstr>PowerPoint Presentation</vt:lpstr>
      <vt:lpstr>PowerPoint Presentation</vt:lpstr>
      <vt:lpstr>PowerPoint Presentation</vt:lpstr>
      <vt:lpstr>Standardization</vt:lpstr>
      <vt:lpstr>PowerPoint Presentation</vt:lpstr>
      <vt:lpstr>PowerPoint Presentation</vt:lpstr>
      <vt:lpstr>PowerPoint Presentation</vt:lpstr>
      <vt:lpstr>PowerPoint Presentation</vt:lpstr>
      <vt:lpstr>Infrastructure &amp; Tech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Existential Question: How Will These Reforms Be Funded?</vt:lpstr>
      <vt:lpstr>PowerPoint Presentation</vt:lpstr>
      <vt:lpstr>PowerPoint Presentation</vt:lpstr>
      <vt:lpstr>PowerPoint Presentation</vt:lpstr>
      <vt:lpstr>PowerPoint Presentation</vt:lpstr>
    </vt:vector>
  </TitlesOfParts>
  <Company>New York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Caputo</dc:creator>
  <cp:lastModifiedBy>Microsoft Office User</cp:lastModifiedBy>
  <cp:revision>240</cp:revision>
  <dcterms:created xsi:type="dcterms:W3CDTF">2013-04-20T16:19:26Z</dcterms:created>
  <dcterms:modified xsi:type="dcterms:W3CDTF">2017-09-08T00:55:41Z</dcterms:modified>
</cp:coreProperties>
</file>