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91" r:id="rId9"/>
    <p:sldId id="287" r:id="rId10"/>
    <p:sldId id="288" r:id="rId11"/>
    <p:sldId id="289" r:id="rId12"/>
    <p:sldId id="290" r:id="rId13"/>
    <p:sldId id="296" r:id="rId14"/>
    <p:sldId id="297" r:id="rId15"/>
    <p:sldId id="300" r:id="rId16"/>
    <p:sldId id="301" r:id="rId17"/>
    <p:sldId id="302" r:id="rId18"/>
    <p:sldId id="295" r:id="rId19"/>
    <p:sldId id="298" r:id="rId20"/>
    <p:sldId id="299" r:id="rId21"/>
    <p:sldId id="285" r:id="rId22"/>
    <p:sldId id="286" r:id="rId23"/>
    <p:sldId id="292" r:id="rId24"/>
    <p:sldId id="293" r:id="rId25"/>
    <p:sldId id="273" r:id="rId26"/>
    <p:sldId id="274" r:id="rId27"/>
    <p:sldId id="263" r:id="rId28"/>
    <p:sldId id="275" r:id="rId29"/>
    <p:sldId id="294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0DF"/>
    <a:srgbClr val="9A1521"/>
    <a:srgbClr val="D4A539"/>
    <a:srgbClr val="7A4012"/>
    <a:srgbClr val="7A9851"/>
    <a:srgbClr val="BB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84465" autoAdjust="0"/>
  </p:normalViewPr>
  <p:slideViewPr>
    <p:cSldViewPr snapToGrid="0" snapToObjects="1">
      <p:cViewPr varScale="1">
        <p:scale>
          <a:sx n="109" d="100"/>
          <a:sy n="109" d="100"/>
        </p:scale>
        <p:origin x="192" y="2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3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915572041037"/>
          <c:y val="0.127253095460877"/>
          <c:w val="0.466785676433365"/>
          <c:h val="0.6484142308270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Universities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00924676540683128"/>
                  <c:y val="0.0703702732324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924676540683128"/>
                  <c:y val="0.0656789216836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13.0</c:v>
                </c:pt>
                <c:pt idx="1">
                  <c:v>30.0</c:v>
                </c:pt>
                <c:pt idx="2">
                  <c:v>35.0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157392"/>
        <c:axId val="-2105416816"/>
      </c:lineChart>
      <c:catAx>
        <c:axId val="-210115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5416816"/>
        <c:crosses val="autoZero"/>
        <c:auto val="1"/>
        <c:lblAlgn val="ctr"/>
        <c:lblOffset val="100"/>
        <c:noMultiLvlLbl val="0"/>
      </c:catAx>
      <c:valAx>
        <c:axId val="-2105416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01157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0"/>
          <c:y val="0.054931663261435"/>
          <c:w val="0.224977267864545"/>
          <c:h val="0.41387620520636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Top 20%</c:v>
                </c:pt>
                <c:pt idx="1">
                  <c:v>Bottom 80%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Score on TI’s Corruption Perception Index (0 – most</a:t>
            </a:r>
            <a:r>
              <a:rPr lang="en-US" baseline="0" dirty="0" smtClean="0"/>
              <a:t> corrupt; 100 – least corrupt)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22.0</c:v>
                </c:pt>
                <c:pt idx="2">
                  <c:v>23.0</c:v>
                </c:pt>
                <c:pt idx="3">
                  <c:v>26.0</c:v>
                </c:pt>
                <c:pt idx="4">
                  <c:v>25.0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9886400"/>
        <c:axId val="-2109884608"/>
      </c:lineChart>
      <c:catAx>
        <c:axId val="-21098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884608"/>
        <c:crosses val="autoZero"/>
        <c:auto val="1"/>
        <c:lblAlgn val="ctr"/>
        <c:lblOffset val="100"/>
        <c:noMultiLvlLbl val="0"/>
      </c:catAx>
      <c:valAx>
        <c:axId val="-21098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8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B1CA7-9307-4A27-9020-9DE98223CBAF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791632F0-A1B0-4FEF-BB3E-17E55AB03CF8}">
      <dgm:prSet phldrT="[Текст]" custT="1"/>
      <dgm:spPr/>
      <dgm:t>
        <a:bodyPr/>
        <a:lstStyle/>
        <a:p>
          <a:r>
            <a:rPr lang="en-US" sz="1600" dirty="0" smtClean="0"/>
            <a:t>Community service</a:t>
          </a:r>
          <a:endParaRPr lang="ru-RU" sz="1600" dirty="0"/>
        </a:p>
      </dgm:t>
    </dgm:pt>
    <dgm:pt modelId="{28AC6FD3-6AB1-4975-A07B-ABC5314704FD}" type="parTrans" cxnId="{414B3B92-D00B-4C7C-955E-2E117A0F45D7}">
      <dgm:prSet/>
      <dgm:spPr/>
      <dgm:t>
        <a:bodyPr/>
        <a:lstStyle/>
        <a:p>
          <a:endParaRPr lang="ru-RU"/>
        </a:p>
      </dgm:t>
    </dgm:pt>
    <dgm:pt modelId="{D27A55AB-B6FD-4E7A-9517-37F4CE15B952}" type="sibTrans" cxnId="{414B3B92-D00B-4C7C-955E-2E117A0F45D7}">
      <dgm:prSet/>
      <dgm:spPr/>
      <dgm:t>
        <a:bodyPr/>
        <a:lstStyle/>
        <a:p>
          <a:endParaRPr lang="ru-RU"/>
        </a:p>
      </dgm:t>
    </dgm:pt>
    <dgm:pt modelId="{EAA9ADED-1146-474C-8C3D-5FCCB33558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/>
            <a:t>Self-development &amp; leadership growth</a:t>
          </a:r>
          <a:endParaRPr lang="ru-RU" sz="1300" dirty="0" smtClean="0"/>
        </a:p>
        <a:p>
          <a:endParaRPr lang="ru-RU" sz="1300" dirty="0"/>
        </a:p>
      </dgm:t>
    </dgm:pt>
    <dgm:pt modelId="{799700A3-1DB9-483A-ACE1-DB69038797CC}" type="sibTrans" cxnId="{925E06F7-C65E-47CE-9928-5D5A6DD22760}">
      <dgm:prSet/>
      <dgm:spPr/>
      <dgm:t>
        <a:bodyPr/>
        <a:lstStyle/>
        <a:p>
          <a:endParaRPr lang="ru-RU"/>
        </a:p>
      </dgm:t>
    </dgm:pt>
    <dgm:pt modelId="{F7E055F3-2DEB-41AC-9F5E-BCCE5BFBE4B2}" type="parTrans" cxnId="{925E06F7-C65E-47CE-9928-5D5A6DD22760}">
      <dgm:prSet/>
      <dgm:spPr/>
      <dgm:t>
        <a:bodyPr/>
        <a:lstStyle/>
        <a:p>
          <a:endParaRPr lang="ru-RU"/>
        </a:p>
      </dgm:t>
    </dgm:pt>
    <dgm:pt modelId="{73B690A5-5BED-4F07-8125-B9AD33FD3A03}">
      <dgm:prSet phldrT="[Текст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/>
            <a:t>Co-curricular</a:t>
          </a:r>
          <a:r>
            <a:rPr lang="en-US" sz="1100" dirty="0" smtClean="0"/>
            <a:t> </a:t>
          </a:r>
          <a:r>
            <a:rPr lang="en-US" sz="1400" dirty="0" smtClean="0"/>
            <a:t>learning</a:t>
          </a:r>
          <a:endParaRPr lang="ru-RU" sz="1400" dirty="0"/>
        </a:p>
      </dgm:t>
    </dgm:pt>
    <dgm:pt modelId="{F65506B8-853B-4526-84A3-E6D020C5546A}" type="sibTrans" cxnId="{C0688DF9-D8CE-4E3D-A37A-E34FBAB14A5F}">
      <dgm:prSet/>
      <dgm:spPr/>
      <dgm:t>
        <a:bodyPr/>
        <a:lstStyle/>
        <a:p>
          <a:endParaRPr lang="ru-RU"/>
        </a:p>
      </dgm:t>
    </dgm:pt>
    <dgm:pt modelId="{57F8A6E7-435D-43EB-B9B9-2A016325DD36}" type="parTrans" cxnId="{C0688DF9-D8CE-4E3D-A37A-E34FBAB14A5F}">
      <dgm:prSet/>
      <dgm:spPr/>
      <dgm:t>
        <a:bodyPr/>
        <a:lstStyle/>
        <a:p>
          <a:endParaRPr lang="ru-RU"/>
        </a:p>
      </dgm:t>
    </dgm:pt>
    <dgm:pt modelId="{6C351C3B-B124-4AA2-97CD-46FF8B2DD6AF}" type="pres">
      <dgm:prSet presAssocID="{44CB1CA7-9307-4A27-9020-9DE98223CB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4DE4B2-D5C5-4D16-BE15-AEF205C8D50B}" type="pres">
      <dgm:prSet presAssocID="{791632F0-A1B0-4FEF-BB3E-17E55AB03CF8}" presName="gear1" presStyleLbl="node1" presStyleIdx="0" presStyleCnt="3" custLinFactNeighborX="-254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5831B-2ADF-4D2A-A1B4-1A253E5FDBC2}" type="pres">
      <dgm:prSet presAssocID="{791632F0-A1B0-4FEF-BB3E-17E55AB03CF8}" presName="gear1srcNode" presStyleLbl="node1" presStyleIdx="0" presStyleCnt="3"/>
      <dgm:spPr/>
      <dgm:t>
        <a:bodyPr/>
        <a:lstStyle/>
        <a:p>
          <a:endParaRPr lang="en-US"/>
        </a:p>
      </dgm:t>
    </dgm:pt>
    <dgm:pt modelId="{918B8BF3-3574-4914-99AC-CEBD09D31773}" type="pres">
      <dgm:prSet presAssocID="{791632F0-A1B0-4FEF-BB3E-17E55AB03CF8}" presName="gear1dstNode" presStyleLbl="node1" presStyleIdx="0" presStyleCnt="3"/>
      <dgm:spPr/>
      <dgm:t>
        <a:bodyPr/>
        <a:lstStyle/>
        <a:p>
          <a:endParaRPr lang="en-US"/>
        </a:p>
      </dgm:t>
    </dgm:pt>
    <dgm:pt modelId="{BEFBA501-8D59-4BDA-AB86-3A48D239A488}" type="pres">
      <dgm:prSet presAssocID="{73B690A5-5BED-4F07-8125-B9AD33FD3A03}" presName="gear2" presStyleLbl="node1" presStyleIdx="1" presStyleCnt="3" custLinFactNeighborX="699" custLinFactNeighborY="-27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42CE0-3088-4ABC-B579-33866505307A}" type="pres">
      <dgm:prSet presAssocID="{73B690A5-5BED-4F07-8125-B9AD33FD3A03}" presName="gear2srcNode" presStyleLbl="node1" presStyleIdx="1" presStyleCnt="3"/>
      <dgm:spPr/>
      <dgm:t>
        <a:bodyPr/>
        <a:lstStyle/>
        <a:p>
          <a:endParaRPr lang="en-US"/>
        </a:p>
      </dgm:t>
    </dgm:pt>
    <dgm:pt modelId="{41EB0E60-CAD4-437B-9CB4-317816DBD3CA}" type="pres">
      <dgm:prSet presAssocID="{73B690A5-5BED-4F07-8125-B9AD33FD3A03}" presName="gear2dstNode" presStyleLbl="node1" presStyleIdx="1" presStyleCnt="3"/>
      <dgm:spPr/>
      <dgm:t>
        <a:bodyPr/>
        <a:lstStyle/>
        <a:p>
          <a:endParaRPr lang="en-US"/>
        </a:p>
      </dgm:t>
    </dgm:pt>
    <dgm:pt modelId="{7D0E2700-469E-4376-85A5-76E14A4BF315}" type="pres">
      <dgm:prSet presAssocID="{EAA9ADED-1146-474C-8C3D-5FCCB33558D3}" presName="gear3" presStyleLbl="node1" presStyleIdx="2" presStyleCnt="3"/>
      <dgm:spPr/>
      <dgm:t>
        <a:bodyPr/>
        <a:lstStyle/>
        <a:p>
          <a:endParaRPr lang="en-US"/>
        </a:p>
      </dgm:t>
    </dgm:pt>
    <dgm:pt modelId="{C3099F83-DE30-4E5D-9783-281AEC37E0DF}" type="pres">
      <dgm:prSet presAssocID="{EAA9ADED-1146-474C-8C3D-5FCCB33558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0380-7F84-4EB1-9C94-4C8313F48B2D}" type="pres">
      <dgm:prSet presAssocID="{EAA9ADED-1146-474C-8C3D-5FCCB33558D3}" presName="gear3srcNode" presStyleLbl="node1" presStyleIdx="2" presStyleCnt="3"/>
      <dgm:spPr/>
      <dgm:t>
        <a:bodyPr/>
        <a:lstStyle/>
        <a:p>
          <a:endParaRPr lang="en-US"/>
        </a:p>
      </dgm:t>
    </dgm:pt>
    <dgm:pt modelId="{CFA58CDE-2BE5-4B0C-9B54-2CEA4DFE6476}" type="pres">
      <dgm:prSet presAssocID="{EAA9ADED-1146-474C-8C3D-5FCCB33558D3}" presName="gear3dstNode" presStyleLbl="node1" presStyleIdx="2" presStyleCnt="3"/>
      <dgm:spPr/>
      <dgm:t>
        <a:bodyPr/>
        <a:lstStyle/>
        <a:p>
          <a:endParaRPr lang="en-US"/>
        </a:p>
      </dgm:t>
    </dgm:pt>
    <dgm:pt modelId="{A8FF95E5-4B6D-484A-A08E-84C0ED7DA57A}" type="pres">
      <dgm:prSet presAssocID="{D27A55AB-B6FD-4E7A-9517-37F4CE15B95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E404094-A745-42B3-A84A-88AE532B1989}" type="pres">
      <dgm:prSet presAssocID="{F65506B8-853B-4526-84A3-E6D020C554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CF03E13-CD52-4D17-A00E-0A5B9630923A}" type="pres">
      <dgm:prSet presAssocID="{799700A3-1DB9-483A-ACE1-DB69038797C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C37793C-85A9-9C45-B396-4D47803C422F}" type="presOf" srcId="{73B690A5-5BED-4F07-8125-B9AD33FD3A03}" destId="{BEFBA501-8D59-4BDA-AB86-3A48D239A488}" srcOrd="0" destOrd="0" presId="urn:microsoft.com/office/officeart/2005/8/layout/gear1"/>
    <dgm:cxn modelId="{2E350C34-E805-2341-BBAC-BCA1B4BED2CE}" type="presOf" srcId="{799700A3-1DB9-483A-ACE1-DB69038797CC}" destId="{4CF03E13-CD52-4D17-A00E-0A5B9630923A}" srcOrd="0" destOrd="0" presId="urn:microsoft.com/office/officeart/2005/8/layout/gear1"/>
    <dgm:cxn modelId="{925E06F7-C65E-47CE-9928-5D5A6DD22760}" srcId="{44CB1CA7-9307-4A27-9020-9DE98223CBAF}" destId="{EAA9ADED-1146-474C-8C3D-5FCCB33558D3}" srcOrd="2" destOrd="0" parTransId="{F7E055F3-2DEB-41AC-9F5E-BCCE5BFBE4B2}" sibTransId="{799700A3-1DB9-483A-ACE1-DB69038797CC}"/>
    <dgm:cxn modelId="{77C977D9-4819-E341-8486-544F098430C5}" type="presOf" srcId="{73B690A5-5BED-4F07-8125-B9AD33FD3A03}" destId="{41EB0E60-CAD4-437B-9CB4-317816DBD3CA}" srcOrd="2" destOrd="0" presId="urn:microsoft.com/office/officeart/2005/8/layout/gear1"/>
    <dgm:cxn modelId="{C0688DF9-D8CE-4E3D-A37A-E34FBAB14A5F}" srcId="{44CB1CA7-9307-4A27-9020-9DE98223CBAF}" destId="{73B690A5-5BED-4F07-8125-B9AD33FD3A03}" srcOrd="1" destOrd="0" parTransId="{57F8A6E7-435D-43EB-B9B9-2A016325DD36}" sibTransId="{F65506B8-853B-4526-84A3-E6D020C5546A}"/>
    <dgm:cxn modelId="{411E933E-6DB5-264B-8E65-BE1C367C5B0D}" type="presOf" srcId="{73B690A5-5BED-4F07-8125-B9AD33FD3A03}" destId="{C0542CE0-3088-4ABC-B579-33866505307A}" srcOrd="1" destOrd="0" presId="urn:microsoft.com/office/officeart/2005/8/layout/gear1"/>
    <dgm:cxn modelId="{BC181C94-C39C-504F-B7D5-1C0C9B06E413}" type="presOf" srcId="{44CB1CA7-9307-4A27-9020-9DE98223CBAF}" destId="{6C351C3B-B124-4AA2-97CD-46FF8B2DD6AF}" srcOrd="0" destOrd="0" presId="urn:microsoft.com/office/officeart/2005/8/layout/gear1"/>
    <dgm:cxn modelId="{F6C05F20-6C37-2F4B-B19C-BA6795B5E358}" type="presOf" srcId="{EAA9ADED-1146-474C-8C3D-5FCCB33558D3}" destId="{CFA58CDE-2BE5-4B0C-9B54-2CEA4DFE6476}" srcOrd="3" destOrd="0" presId="urn:microsoft.com/office/officeart/2005/8/layout/gear1"/>
    <dgm:cxn modelId="{5E1EE900-AA17-B640-8124-D271391AAB66}" type="presOf" srcId="{791632F0-A1B0-4FEF-BB3E-17E55AB03CF8}" destId="{918B8BF3-3574-4914-99AC-CEBD09D31773}" srcOrd="2" destOrd="0" presId="urn:microsoft.com/office/officeart/2005/8/layout/gear1"/>
    <dgm:cxn modelId="{01D74629-0310-3D4B-ABD7-8C2FEF0EAE29}" type="presOf" srcId="{791632F0-A1B0-4FEF-BB3E-17E55AB03CF8}" destId="{7EA5831B-2ADF-4D2A-A1B4-1A253E5FDBC2}" srcOrd="1" destOrd="0" presId="urn:microsoft.com/office/officeart/2005/8/layout/gear1"/>
    <dgm:cxn modelId="{9C9C40AD-8288-8046-BF12-5F405FD991A1}" type="presOf" srcId="{EAA9ADED-1146-474C-8C3D-5FCCB33558D3}" destId="{071F0380-7F84-4EB1-9C94-4C8313F48B2D}" srcOrd="2" destOrd="0" presId="urn:microsoft.com/office/officeart/2005/8/layout/gear1"/>
    <dgm:cxn modelId="{414B3B92-D00B-4C7C-955E-2E117A0F45D7}" srcId="{44CB1CA7-9307-4A27-9020-9DE98223CBAF}" destId="{791632F0-A1B0-4FEF-BB3E-17E55AB03CF8}" srcOrd="0" destOrd="0" parTransId="{28AC6FD3-6AB1-4975-A07B-ABC5314704FD}" sibTransId="{D27A55AB-B6FD-4E7A-9517-37F4CE15B952}"/>
    <dgm:cxn modelId="{4DD00DB6-9A01-9A4E-9AD6-2347DA7604C0}" type="presOf" srcId="{EAA9ADED-1146-474C-8C3D-5FCCB33558D3}" destId="{7D0E2700-469E-4376-85A5-76E14A4BF315}" srcOrd="0" destOrd="0" presId="urn:microsoft.com/office/officeart/2005/8/layout/gear1"/>
    <dgm:cxn modelId="{66A4E2D3-2346-D041-A09F-56AA5EB148A1}" type="presOf" srcId="{F65506B8-853B-4526-84A3-E6D020C5546A}" destId="{CE404094-A745-42B3-A84A-88AE532B1989}" srcOrd="0" destOrd="0" presId="urn:microsoft.com/office/officeart/2005/8/layout/gear1"/>
    <dgm:cxn modelId="{BC53234A-ED65-CC40-AA7E-94793C22F1B4}" type="presOf" srcId="{D27A55AB-B6FD-4E7A-9517-37F4CE15B952}" destId="{A8FF95E5-4B6D-484A-A08E-84C0ED7DA57A}" srcOrd="0" destOrd="0" presId="urn:microsoft.com/office/officeart/2005/8/layout/gear1"/>
    <dgm:cxn modelId="{256C0223-28A0-AA46-8C2F-138C83DCB13B}" type="presOf" srcId="{EAA9ADED-1146-474C-8C3D-5FCCB33558D3}" destId="{C3099F83-DE30-4E5D-9783-281AEC37E0DF}" srcOrd="1" destOrd="0" presId="urn:microsoft.com/office/officeart/2005/8/layout/gear1"/>
    <dgm:cxn modelId="{928A675A-9C5E-4A46-A701-A4C2E81D933F}" type="presOf" srcId="{791632F0-A1B0-4FEF-BB3E-17E55AB03CF8}" destId="{FA4DE4B2-D5C5-4D16-BE15-AEF205C8D50B}" srcOrd="0" destOrd="0" presId="urn:microsoft.com/office/officeart/2005/8/layout/gear1"/>
    <dgm:cxn modelId="{221AB585-D844-374B-B1D9-7033235C35A9}" type="presParOf" srcId="{6C351C3B-B124-4AA2-97CD-46FF8B2DD6AF}" destId="{FA4DE4B2-D5C5-4D16-BE15-AEF205C8D50B}" srcOrd="0" destOrd="0" presId="urn:microsoft.com/office/officeart/2005/8/layout/gear1"/>
    <dgm:cxn modelId="{9F6891B3-33B2-AE4A-A542-D0A76F11D45E}" type="presParOf" srcId="{6C351C3B-B124-4AA2-97CD-46FF8B2DD6AF}" destId="{7EA5831B-2ADF-4D2A-A1B4-1A253E5FDBC2}" srcOrd="1" destOrd="0" presId="urn:microsoft.com/office/officeart/2005/8/layout/gear1"/>
    <dgm:cxn modelId="{767ACB96-50F0-3C40-A8A7-9E1BD62011DF}" type="presParOf" srcId="{6C351C3B-B124-4AA2-97CD-46FF8B2DD6AF}" destId="{918B8BF3-3574-4914-99AC-CEBD09D31773}" srcOrd="2" destOrd="0" presId="urn:microsoft.com/office/officeart/2005/8/layout/gear1"/>
    <dgm:cxn modelId="{494678AC-78A2-714D-84F4-305C27204715}" type="presParOf" srcId="{6C351C3B-B124-4AA2-97CD-46FF8B2DD6AF}" destId="{BEFBA501-8D59-4BDA-AB86-3A48D239A488}" srcOrd="3" destOrd="0" presId="urn:microsoft.com/office/officeart/2005/8/layout/gear1"/>
    <dgm:cxn modelId="{171D7FD7-AB5B-3144-AEE7-FC02A5A53CC6}" type="presParOf" srcId="{6C351C3B-B124-4AA2-97CD-46FF8B2DD6AF}" destId="{C0542CE0-3088-4ABC-B579-33866505307A}" srcOrd="4" destOrd="0" presId="urn:microsoft.com/office/officeart/2005/8/layout/gear1"/>
    <dgm:cxn modelId="{AF2ABF15-438F-744D-B46B-E9F7DF8B5CB9}" type="presParOf" srcId="{6C351C3B-B124-4AA2-97CD-46FF8B2DD6AF}" destId="{41EB0E60-CAD4-437B-9CB4-317816DBD3CA}" srcOrd="5" destOrd="0" presId="urn:microsoft.com/office/officeart/2005/8/layout/gear1"/>
    <dgm:cxn modelId="{1AC7B27A-A95F-0348-AC1E-A6BC0A6D7DA0}" type="presParOf" srcId="{6C351C3B-B124-4AA2-97CD-46FF8B2DD6AF}" destId="{7D0E2700-469E-4376-85A5-76E14A4BF315}" srcOrd="6" destOrd="0" presId="urn:microsoft.com/office/officeart/2005/8/layout/gear1"/>
    <dgm:cxn modelId="{430C580F-6635-A340-9E43-AE412225F7EB}" type="presParOf" srcId="{6C351C3B-B124-4AA2-97CD-46FF8B2DD6AF}" destId="{C3099F83-DE30-4E5D-9783-281AEC37E0DF}" srcOrd="7" destOrd="0" presId="urn:microsoft.com/office/officeart/2005/8/layout/gear1"/>
    <dgm:cxn modelId="{25071421-EF4B-994D-A9C5-2AB183159FAB}" type="presParOf" srcId="{6C351C3B-B124-4AA2-97CD-46FF8B2DD6AF}" destId="{071F0380-7F84-4EB1-9C94-4C8313F48B2D}" srcOrd="8" destOrd="0" presId="urn:microsoft.com/office/officeart/2005/8/layout/gear1"/>
    <dgm:cxn modelId="{4645D837-14D2-5243-A16F-5E461EB59AF0}" type="presParOf" srcId="{6C351C3B-B124-4AA2-97CD-46FF8B2DD6AF}" destId="{CFA58CDE-2BE5-4B0C-9B54-2CEA4DFE6476}" srcOrd="9" destOrd="0" presId="urn:microsoft.com/office/officeart/2005/8/layout/gear1"/>
    <dgm:cxn modelId="{6709588A-DEDD-5C48-A15A-F766A295D6A2}" type="presParOf" srcId="{6C351C3B-B124-4AA2-97CD-46FF8B2DD6AF}" destId="{A8FF95E5-4B6D-484A-A08E-84C0ED7DA57A}" srcOrd="10" destOrd="0" presId="urn:microsoft.com/office/officeart/2005/8/layout/gear1"/>
    <dgm:cxn modelId="{C2D93763-61C4-BA48-89B8-7D28BF739D90}" type="presParOf" srcId="{6C351C3B-B124-4AA2-97CD-46FF8B2DD6AF}" destId="{CE404094-A745-42B3-A84A-88AE532B1989}" srcOrd="11" destOrd="0" presId="urn:microsoft.com/office/officeart/2005/8/layout/gear1"/>
    <dgm:cxn modelId="{1103A6B4-8280-3F41-8690-0AA7C3184D8E}" type="presParOf" srcId="{6C351C3B-B124-4AA2-97CD-46FF8B2DD6AF}" destId="{4CF03E13-CD52-4D17-A00E-0A5B963092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E4B2-D5C5-4D16-BE15-AEF205C8D50B}">
      <dsp:nvSpPr>
        <dsp:cNvPr id="0" name=""/>
        <dsp:cNvSpPr/>
      </dsp:nvSpPr>
      <dsp:spPr>
        <a:xfrm>
          <a:off x="1907289" y="1782609"/>
          <a:ext cx="2178745" cy="217874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service</a:t>
          </a:r>
          <a:endParaRPr lang="ru-RU" sz="1600" kern="1200" dirty="0"/>
        </a:p>
      </dsp:txBody>
      <dsp:txXfrm>
        <a:off x="2345314" y="2292970"/>
        <a:ext cx="1302695" cy="1119920"/>
      </dsp:txXfrm>
    </dsp:sp>
    <dsp:sp modelId="{BEFBA501-8D59-4BDA-AB86-3A48D239A488}">
      <dsp:nvSpPr>
        <dsp:cNvPr id="0" name=""/>
        <dsp:cNvSpPr/>
      </dsp:nvSpPr>
      <dsp:spPr>
        <a:xfrm>
          <a:off x="706115" y="1223329"/>
          <a:ext cx="1584542" cy="1584542"/>
        </a:xfrm>
        <a:prstGeom prst="gear6">
          <a:avLst/>
        </a:prstGeom>
        <a:gradFill rotWithShape="0">
          <a:gsLst>
            <a:gs pos="0">
              <a:schemeClr val="accent4">
                <a:hueOff val="-5189321"/>
                <a:satOff val="-24"/>
                <a:lumOff val="-7255"/>
                <a:alphaOff val="0"/>
                <a:tint val="50000"/>
                <a:satMod val="300000"/>
              </a:schemeClr>
            </a:gs>
            <a:gs pos="35000">
              <a:schemeClr val="accent4">
                <a:hueOff val="-5189321"/>
                <a:satOff val="-24"/>
                <a:lumOff val="-7255"/>
                <a:alphaOff val="0"/>
                <a:tint val="37000"/>
                <a:satMod val="300000"/>
              </a:schemeClr>
            </a:gs>
            <a:gs pos="100000">
              <a:schemeClr val="accent4">
                <a:hueOff val="-5189321"/>
                <a:satOff val="-24"/>
                <a:lumOff val="-7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Co-curricular</a:t>
          </a:r>
          <a:r>
            <a:rPr lang="en-US" sz="1100" kern="1200" dirty="0" smtClean="0"/>
            <a:t> </a:t>
          </a:r>
          <a:r>
            <a:rPr lang="en-US" sz="1400" kern="1200" dirty="0" smtClean="0"/>
            <a:t>learning</a:t>
          </a:r>
          <a:endParaRPr lang="ru-RU" sz="1400" kern="1200" dirty="0"/>
        </a:p>
      </dsp:txBody>
      <dsp:txXfrm>
        <a:off x="1105028" y="1624653"/>
        <a:ext cx="786716" cy="781894"/>
      </dsp:txXfrm>
    </dsp:sp>
    <dsp:sp modelId="{7D0E2700-469E-4376-85A5-76E14A4BF315}">
      <dsp:nvSpPr>
        <dsp:cNvPr id="0" name=""/>
        <dsp:cNvSpPr/>
      </dsp:nvSpPr>
      <dsp:spPr>
        <a:xfrm rot="20700000">
          <a:off x="1582544" y="174461"/>
          <a:ext cx="1552527" cy="1552527"/>
        </a:xfrm>
        <a:prstGeom prst="gear6">
          <a:avLst/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50000"/>
                <a:satMod val="300000"/>
              </a:schemeClr>
            </a:gs>
            <a:gs pos="35000">
              <a:schemeClr val="accent4">
                <a:hueOff val="-10378642"/>
                <a:satOff val="-49"/>
                <a:lumOff val="-14510"/>
                <a:alphaOff val="0"/>
                <a:tint val="37000"/>
                <a:satMod val="30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Self-development &amp; leadership growth</a:t>
          </a:r>
          <a:endParaRPr lang="ru-RU" sz="1300" kern="1200" dirty="0" smtClean="0"/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 rot="-20700000">
        <a:off x="1923059" y="514976"/>
        <a:ext cx="871498" cy="871498"/>
      </dsp:txXfrm>
    </dsp:sp>
    <dsp:sp modelId="{A8FF95E5-4B6D-484A-A08E-84C0ED7DA57A}">
      <dsp:nvSpPr>
        <dsp:cNvPr id="0" name=""/>
        <dsp:cNvSpPr/>
      </dsp:nvSpPr>
      <dsp:spPr>
        <a:xfrm>
          <a:off x="1792604" y="1455281"/>
          <a:ext cx="2788793" cy="2788793"/>
        </a:xfrm>
        <a:prstGeom prst="circularArrow">
          <a:avLst>
            <a:gd name="adj1" fmla="val 4687"/>
            <a:gd name="adj2" fmla="val 299029"/>
            <a:gd name="adj3" fmla="val 2510465"/>
            <a:gd name="adj4" fmla="val 15873612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04094-A745-42B3-A84A-88AE532B1989}">
      <dsp:nvSpPr>
        <dsp:cNvPr id="0" name=""/>
        <dsp:cNvSpPr/>
      </dsp:nvSpPr>
      <dsp:spPr>
        <a:xfrm>
          <a:off x="414419" y="918034"/>
          <a:ext cx="2026233" cy="20262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5189321"/>
                <a:satOff val="-24"/>
                <a:lumOff val="-7255"/>
                <a:alphaOff val="0"/>
                <a:tint val="50000"/>
                <a:satMod val="300000"/>
              </a:schemeClr>
            </a:gs>
            <a:gs pos="35000">
              <a:schemeClr val="accent4">
                <a:hueOff val="-5189321"/>
                <a:satOff val="-24"/>
                <a:lumOff val="-7255"/>
                <a:alphaOff val="0"/>
                <a:tint val="37000"/>
                <a:satMod val="300000"/>
              </a:schemeClr>
            </a:gs>
            <a:gs pos="100000">
              <a:schemeClr val="accent4">
                <a:hueOff val="-5189321"/>
                <a:satOff val="-24"/>
                <a:lumOff val="-7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F03E13-CD52-4D17-A00E-0A5B9630923A}">
      <dsp:nvSpPr>
        <dsp:cNvPr id="0" name=""/>
        <dsp:cNvSpPr/>
      </dsp:nvSpPr>
      <dsp:spPr>
        <a:xfrm>
          <a:off x="1223428" y="-164600"/>
          <a:ext cx="2184687" cy="21846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50000"/>
                <a:satMod val="300000"/>
              </a:schemeClr>
            </a:gs>
            <a:gs pos="35000">
              <a:schemeClr val="accent4">
                <a:hueOff val="-10378642"/>
                <a:satOff val="-49"/>
                <a:lumOff val="-14510"/>
                <a:alphaOff val="0"/>
                <a:tint val="37000"/>
                <a:satMod val="30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D8EF-579C-0648-B281-31E604A686C1}" type="datetimeFigureOut">
              <a:rPr lang="en-US" smtClean="0"/>
              <a:pPr/>
              <a:t>9/10/17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60B8-29C0-B940-9E8D-0FCAC18DF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9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1E0F-36C0-0A45-80AD-ACDDDF66E9F0}" type="datetimeFigureOut">
              <a:rPr lang="en-US" smtClean="0"/>
              <a:pPr/>
              <a:t>9/10/17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6F94-CE72-F746-904C-DE24326A0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9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5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7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3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1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9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75358"/>
            <a:ext cx="6400800" cy="1225021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14400"/>
            <a:ext cx="813815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3"/>
            <a:ext cx="4038600" cy="398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3860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3860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4572000" y="1407896"/>
            <a:ext cx="4038600" cy="398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994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4572000" y="1318994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57200" y="3040745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30861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72000" y="3040745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72000" y="30861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8"/>
          </p:nvPr>
        </p:nvSpPr>
        <p:spPr>
          <a:xfrm>
            <a:off x="457200" y="3467103"/>
            <a:ext cx="4038600" cy="175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9"/>
          </p:nvPr>
        </p:nvSpPr>
        <p:spPr>
          <a:xfrm>
            <a:off x="4572000" y="3467103"/>
            <a:ext cx="4038600" cy="175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153400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138159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0" y="3467100"/>
            <a:ext cx="81534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57200" y="3026664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3086100"/>
            <a:ext cx="813816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274"/>
            <a:ext cx="4038600" cy="401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4572000" y="1353312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0" y="3095171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72000" y="3158668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9"/>
          </p:nvPr>
        </p:nvSpPr>
        <p:spPr>
          <a:xfrm>
            <a:off x="4572000" y="3593592"/>
            <a:ext cx="4038600" cy="1783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9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00035"/>
            <a:ext cx="8229600" cy="6098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51B243A-C6DD-4B19-8845-058F2285035D}" type="datetimeFigureOut">
              <a:rPr lang="en-US" smtClean="0"/>
              <a:pPr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35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86800" y="0"/>
            <a:ext cx="457200" cy="5715000"/>
          </a:xfrm>
          <a:prstGeom prst="rect">
            <a:avLst/>
          </a:prstGeom>
          <a:solidFill>
            <a:srgbClr val="2B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57200" y="5448298"/>
            <a:ext cx="63246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" cy="5715000"/>
          </a:xfrm>
          <a:prstGeom prst="rect">
            <a:avLst/>
          </a:prstGeom>
          <a:solidFill>
            <a:srgbClr val="2B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8E9BD06-1E1F-45A2-8E41-BD8F7F72AF2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74" y="3814174"/>
            <a:ext cx="2045653" cy="21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0" r:id="rId4"/>
    <p:sldLayoutId id="2147483663" r:id="rId5"/>
    <p:sldLayoutId id="2147483669" r:id="rId6"/>
    <p:sldLayoutId id="2147483671" r:id="rId7"/>
    <p:sldLayoutId id="2147483673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tj)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9"/>
            <a:ext cx="9144000" cy="57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Problem Identification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3519814" y="1221287"/>
            <a:ext cx="1828800" cy="977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nequality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325955" y="1753643"/>
            <a:ext cx="1014609" cy="501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34214" y="2254684"/>
            <a:ext cx="0" cy="814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12948" y="1766170"/>
            <a:ext cx="1124965" cy="488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50984" y="2370591"/>
            <a:ext cx="289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Geographical Location</a:t>
            </a:r>
            <a:endParaRPr lang="ru-RU" b="1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96723" y="315292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b="1" u="sng" dirty="0" smtClean="0"/>
              <a:t>Socio-economic </a:t>
            </a:r>
            <a:r>
              <a:rPr lang="en-US" b="1" u="sng" dirty="0"/>
              <a:t>status</a:t>
            </a:r>
            <a:endParaRPr lang="ru-RU" b="1" u="sng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66867" y="2370591"/>
            <a:ext cx="136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Gender</a:t>
            </a:r>
            <a:endParaRPr lang="ru-RU" b="1" u="sng" dirty="0"/>
          </a:p>
        </p:txBody>
      </p:sp>
      <p:graphicFrame>
        <p:nvGraphicFramePr>
          <p:cNvPr id="35" name="Объект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457712"/>
              </p:ext>
            </p:extLst>
          </p:nvPr>
        </p:nvGraphicFramePr>
        <p:xfrm>
          <a:off x="252898" y="2771073"/>
          <a:ext cx="3043825" cy="165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95"/>
                <a:gridCol w="901874"/>
                <a:gridCol w="989556"/>
              </a:tblGrid>
              <a:tr h="372447">
                <a:tc>
                  <a:txBody>
                    <a:bodyPr/>
                    <a:lstStyle/>
                    <a:p>
                      <a:r>
                        <a:rPr lang="en-US" dirty="0" smtClean="0"/>
                        <a:t>Regions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Population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Universities</a:t>
                      </a:r>
                      <a:endParaRPr lang="ru-RU" sz="1200" dirty="0"/>
                    </a:p>
                  </a:txBody>
                  <a:tcPr/>
                </a:tc>
              </a:tr>
              <a:tr h="332431">
                <a:tc>
                  <a:txBody>
                    <a:bodyPr/>
                    <a:lstStyle/>
                    <a:p>
                      <a:r>
                        <a:rPr lang="en-US" dirty="0" smtClean="0"/>
                        <a:t>Dushanbe,</a:t>
                      </a:r>
                      <a:r>
                        <a:rPr lang="en-US" baseline="0" dirty="0" smtClean="0"/>
                        <a:t> DRS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32431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7154"/>
              </p:ext>
            </p:extLst>
          </p:nvPr>
        </p:nvGraphicFramePr>
        <p:xfrm>
          <a:off x="6166329" y="2739923"/>
          <a:ext cx="2204274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41"/>
                <a:gridCol w="13152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of enrollment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13656838"/>
              </p:ext>
            </p:extLst>
          </p:nvPr>
        </p:nvGraphicFramePr>
        <p:xfrm>
          <a:off x="3448063" y="3606306"/>
          <a:ext cx="2390029" cy="164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2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2" y="914400"/>
            <a:ext cx="7437861" cy="4594302"/>
          </a:xfrm>
        </p:spPr>
        <p:txBody>
          <a:bodyPr>
            <a:normAutofit lnSpcReduction="10000"/>
          </a:bodyPr>
          <a:lstStyle/>
          <a:p>
            <a:r>
              <a:rPr lang="en-US" sz="1850" dirty="0" smtClean="0"/>
              <a:t>Signed between 29 European countries in 1999</a:t>
            </a:r>
          </a:p>
          <a:p>
            <a:r>
              <a:rPr lang="en-US" sz="1850" dirty="0" smtClean="0"/>
              <a:t>50 countries have integrated into the Process since</a:t>
            </a:r>
          </a:p>
          <a:p>
            <a:endParaRPr lang="en-US" sz="1850" dirty="0" smtClean="0"/>
          </a:p>
          <a:p>
            <a:endParaRPr lang="en-US" sz="1850" dirty="0"/>
          </a:p>
          <a:p>
            <a:endParaRPr lang="en-US" sz="1850" dirty="0" smtClean="0"/>
          </a:p>
          <a:p>
            <a:endParaRPr lang="en-US" sz="1850" dirty="0"/>
          </a:p>
          <a:p>
            <a:endParaRPr lang="en-US" sz="1850" dirty="0" smtClean="0"/>
          </a:p>
          <a:p>
            <a:endParaRPr lang="en-US" sz="1850" dirty="0" smtClean="0"/>
          </a:p>
          <a:p>
            <a:endParaRPr lang="en-US" sz="1850" dirty="0" smtClean="0"/>
          </a:p>
          <a:p>
            <a:r>
              <a:rPr lang="en-US" sz="1850" dirty="0" smtClean="0"/>
              <a:t>Aim:</a:t>
            </a:r>
          </a:p>
          <a:p>
            <a:pPr lvl="1">
              <a:buFont typeface="Wingdings" pitchFamily="2" charset="2"/>
              <a:buChar char="§"/>
            </a:pPr>
            <a:r>
              <a:rPr lang="en-US" sz="1850" dirty="0" smtClean="0"/>
              <a:t>Harmonization of high-standard and qualified higher education;</a:t>
            </a:r>
          </a:p>
          <a:p>
            <a:pPr lvl="1">
              <a:buFont typeface="Wingdings" pitchFamily="2" charset="2"/>
              <a:buChar char="§"/>
            </a:pPr>
            <a:r>
              <a:rPr lang="en-US" sz="1850" dirty="0" smtClean="0"/>
              <a:t>Mobility: move/work within Europe; </a:t>
            </a:r>
          </a:p>
          <a:p>
            <a:pPr lvl="1" indent="0">
              <a:buNone/>
            </a:pPr>
            <a:r>
              <a:rPr lang="en-US" sz="1850" b="1" u="sng" dirty="0" smtClean="0"/>
              <a:t>Tajikistan:</a:t>
            </a:r>
          </a:p>
          <a:p>
            <a:pPr lvl="1">
              <a:buFont typeface="Wingdings" pitchFamily="2" charset="2"/>
              <a:buChar char="ü"/>
            </a:pPr>
            <a:r>
              <a:rPr lang="en-US" sz="1850" dirty="0" smtClean="0"/>
              <a:t>Introduction of </a:t>
            </a:r>
            <a:r>
              <a:rPr lang="en-US" sz="1850" u="sng" dirty="0" smtClean="0"/>
              <a:t>ECTS</a:t>
            </a:r>
            <a:r>
              <a:rPr lang="en-US" sz="1850" dirty="0" smtClean="0"/>
              <a:t>	    way of integration into the process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Bologna Process: Integration of Tajikistan 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132881" y="5060973"/>
            <a:ext cx="350729" cy="13778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3" y="1630764"/>
            <a:ext cx="6255834" cy="20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53721"/>
              </p:ext>
            </p:extLst>
          </p:nvPr>
        </p:nvGraphicFramePr>
        <p:xfrm>
          <a:off x="137786" y="986883"/>
          <a:ext cx="4321481" cy="396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Pioneering Extracurricular Activities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6" y="986882"/>
            <a:ext cx="3906844" cy="24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4786" y="2760432"/>
            <a:ext cx="8619893" cy="188424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Standardization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1" y="725011"/>
            <a:ext cx="6321658" cy="22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2068" y="918034"/>
            <a:ext cx="4293220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Highest ranked Tajikistani university (State Medical University) is ranked 15334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the world </a:t>
            </a:r>
          </a:p>
          <a:p>
            <a:endParaRPr lang="en-US" sz="2400" dirty="0"/>
          </a:p>
          <a:p>
            <a:r>
              <a:rPr lang="en-US" sz="2400" dirty="0" smtClean="0"/>
              <a:t>Divergence in grading standards between universities in Tajikistan and abroad</a:t>
            </a:r>
          </a:p>
          <a:p>
            <a:endParaRPr lang="en-US" sz="2400" dirty="0"/>
          </a:p>
          <a:p>
            <a:r>
              <a:rPr lang="en-US" sz="2400" dirty="0" smtClean="0"/>
              <a:t>Need to boost     competitiveness</a:t>
            </a:r>
          </a:p>
          <a:p>
            <a:endParaRPr lang="en-US" sz="2400" dirty="0"/>
          </a:p>
          <a:p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918034"/>
            <a:ext cx="3601845" cy="44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8982"/>
            <a:ext cx="8138160" cy="260465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3200" dirty="0" smtClean="0"/>
              <a:t>+ Master’s </a:t>
            </a:r>
            <a:r>
              <a:rPr lang="en-US" sz="3200" dirty="0"/>
              <a:t>abroad</a:t>
            </a:r>
          </a:p>
          <a:p>
            <a:pPr indent="0">
              <a:buNone/>
            </a:pPr>
            <a:r>
              <a:rPr lang="en-US" sz="3200" dirty="0"/>
              <a:t>+ Exchange programs </a:t>
            </a:r>
          </a:p>
          <a:p>
            <a:pPr indent="0">
              <a:buNone/>
            </a:pPr>
            <a:r>
              <a:rPr lang="en-US" sz="3200" dirty="0"/>
              <a:t>+ </a:t>
            </a:r>
            <a:r>
              <a:rPr lang="en-US" sz="3200" dirty="0" smtClean="0"/>
              <a:t>Plan ahead</a:t>
            </a:r>
            <a:endParaRPr lang="en-US" sz="3200" dirty="0"/>
          </a:p>
          <a:p>
            <a:pPr indent="0">
              <a:buNone/>
            </a:pPr>
            <a:r>
              <a:rPr lang="en-US" sz="3200" dirty="0"/>
              <a:t>+ Motivation</a:t>
            </a:r>
          </a:p>
          <a:p>
            <a:pPr>
              <a:buFontTx/>
              <a:buChar char="-"/>
            </a:pPr>
            <a:r>
              <a:rPr lang="en-US" sz="3200" dirty="0" smtClean="0"/>
              <a:t>Time</a:t>
            </a:r>
            <a:r>
              <a:rPr lang="en-US" sz="2800" dirty="0"/>
              <a:t> </a:t>
            </a:r>
            <a:r>
              <a:rPr lang="en-US" sz="2800" dirty="0" smtClean="0"/>
              <a:t>(implementation)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Introducing Grade Point Average (GPA)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3636"/>
            <a:ext cx="5655862" cy="1846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873764"/>
            <a:ext cx="2295269" cy="2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25932"/>
              </p:ext>
            </p:extLst>
          </p:nvPr>
        </p:nvGraphicFramePr>
        <p:xfrm>
          <a:off x="457200" y="1187098"/>
          <a:ext cx="8138160" cy="2834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70055">
                  <a:extLst>
                    <a:ext uri="{9D8B030D-6E8A-4147-A177-3AD203B41FA5}">
                      <a16:colId xmlns="" xmlns:a16="http://schemas.microsoft.com/office/drawing/2014/main" val="2344291566"/>
                    </a:ext>
                  </a:extLst>
                </a:gridCol>
                <a:gridCol w="4168105">
                  <a:extLst>
                    <a:ext uri="{9D8B030D-6E8A-4147-A177-3AD203B41FA5}">
                      <a16:colId xmlns="" xmlns:a16="http://schemas.microsoft.com/office/drawing/2014/main" val="889025217"/>
                    </a:ext>
                  </a:extLst>
                </a:gridCol>
              </a:tblGrid>
              <a:tr h="343371"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</a:t>
                      </a:r>
                      <a:r>
                        <a:rPr lang="en-US" baseline="0" dirty="0" smtClean="0"/>
                        <a:t>Universities (based on interviews)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Syllabus in Tajikistan (based on interviews)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097963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Homework         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Homework             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707289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Attendance           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           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8466948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Project                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                 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8743733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  <a:r>
                        <a:rPr lang="en-US" baseline="0" dirty="0"/>
                        <a:t> 1           20%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  <a:r>
                        <a:rPr lang="en-US" baseline="0" dirty="0"/>
                        <a:t> 1              20%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886182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Midterm 2</a:t>
                      </a:r>
                      <a:r>
                        <a:rPr lang="en-US" baseline="0" dirty="0"/>
                        <a:t>          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Midterm 2             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7705326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Final Exam         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Exam            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0359149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Weighted System Vis-à-Vis Abroad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61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Already in place: required </a:t>
            </a:r>
            <a:r>
              <a:rPr lang="en-US" sz="2800" dirty="0"/>
              <a:t>and elective </a:t>
            </a:r>
            <a:r>
              <a:rPr lang="en-US" sz="2800" dirty="0" smtClean="0"/>
              <a:t>courses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cope of core courses needs to be diversified</a:t>
            </a:r>
          </a:p>
          <a:p>
            <a:pPr lvl="1"/>
            <a:r>
              <a:rPr lang="en-US" sz="2800" dirty="0" smtClean="0"/>
              <a:t>Social sciences (economics, political science, etc.)</a:t>
            </a:r>
          </a:p>
          <a:p>
            <a:pPr lvl="1"/>
            <a:r>
              <a:rPr lang="en-US" sz="2800" dirty="0" smtClean="0"/>
              <a:t>Physical sciences (physics, chemistry, biology, etc.)</a:t>
            </a:r>
          </a:p>
          <a:p>
            <a:pPr lvl="1"/>
            <a:r>
              <a:rPr lang="en-US" sz="2800" dirty="0" smtClean="0"/>
              <a:t>Humanities (literature, linguistics, etc.) </a:t>
            </a:r>
          </a:p>
          <a:p>
            <a:pPr lvl="1"/>
            <a:r>
              <a:rPr lang="en-US" sz="2800" dirty="0" smtClean="0"/>
              <a:t>Arts (art history, design, etc.) </a:t>
            </a:r>
          </a:p>
          <a:p>
            <a:pPr lvl="1"/>
            <a:r>
              <a:rPr lang="en-US" sz="2800" dirty="0" smtClean="0"/>
              <a:t>Culture &amp; philosophy</a:t>
            </a:r>
          </a:p>
          <a:p>
            <a:r>
              <a:rPr lang="en-US" sz="2800" dirty="0" smtClean="0"/>
              <a:t>Introducing minor in addition to major</a:t>
            </a:r>
          </a:p>
          <a:p>
            <a:pPr lvl="1"/>
            <a:r>
              <a:rPr lang="en-US" sz="2800" dirty="0" smtClean="0"/>
              <a:t>Employability boost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Core, Majors &amp; Minors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28517" cy="1169949"/>
          </a:xfrm>
        </p:spPr>
        <p:txBody>
          <a:bodyPr>
            <a:normAutofit/>
          </a:bodyPr>
          <a:lstStyle/>
          <a:p>
            <a:r>
              <a:rPr lang="en-US" sz="5000" dirty="0" smtClean="0"/>
              <a:t>Infrastructure &amp; Tech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" y="1169949"/>
            <a:ext cx="5630127" cy="41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842847"/>
            <a:ext cx="2765503" cy="4598948"/>
          </a:xfrm>
        </p:spPr>
        <p:txBody>
          <a:bodyPr>
            <a:noAutofit/>
          </a:bodyPr>
          <a:lstStyle/>
          <a:p>
            <a:r>
              <a:rPr lang="en-US" sz="1850" dirty="0" smtClean="0"/>
              <a:t>Local universities have outdated infrastructural &amp; technological bases remaining from the Soviet times (ex: Mining Metallurgical Institute of Tajikistan)</a:t>
            </a:r>
          </a:p>
          <a:p>
            <a:r>
              <a:rPr lang="en-US" sz="1850" dirty="0" smtClean="0"/>
              <a:t>Deficiency of hi-tech science labs, art studios, student lounges</a:t>
            </a:r>
          </a:p>
          <a:p>
            <a:r>
              <a:rPr lang="en-US" sz="1850" dirty="0" smtClean="0"/>
              <a:t>Incremental </a:t>
            </a:r>
            <a:r>
              <a:rPr lang="en-US" sz="1850" dirty="0" smtClean="0"/>
              <a:t>modernization</a:t>
            </a:r>
          </a:p>
          <a:p>
            <a:pPr lvl="1"/>
            <a:r>
              <a:rPr lang="en-US" sz="1850" dirty="0" smtClean="0"/>
              <a:t>Ex: Dangara State University (state of the art capacity)</a:t>
            </a:r>
            <a:endParaRPr lang="en-US" sz="185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</a:p>
        </p:txBody>
      </p:sp>
      <p:pic>
        <p:nvPicPr>
          <p:cNvPr id="5" name="Picture 2" descr="C:\Users\музаффар\Desktop\Uni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405" y="3278459"/>
            <a:ext cx="3122342" cy="216333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11" y="842847"/>
            <a:ext cx="3128536" cy="23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8" y="1059366"/>
            <a:ext cx="8140391" cy="4382430"/>
          </a:xfrm>
        </p:spPr>
        <p:txBody>
          <a:bodyPr>
            <a:noAutofit/>
          </a:bodyPr>
          <a:lstStyle/>
          <a:p>
            <a:r>
              <a:rPr lang="en-US" sz="2200" dirty="0" smtClean="0"/>
              <a:t>Project Lead: Azizjon Azimi (Harvard University) </a:t>
            </a:r>
          </a:p>
          <a:p>
            <a:endParaRPr lang="en-US" sz="2200" dirty="0" smtClean="0"/>
          </a:p>
          <a:p>
            <a:r>
              <a:rPr lang="en-US" sz="2200" dirty="0" smtClean="0"/>
              <a:t>Team Members: </a:t>
            </a:r>
            <a:endParaRPr lang="en-US" sz="2200" dirty="0"/>
          </a:p>
          <a:p>
            <a:pPr lvl="1"/>
            <a:r>
              <a:rPr lang="en-US" sz="2200" dirty="0" smtClean="0"/>
              <a:t>Ganjina Oripova (New York University Abu Dhabi)</a:t>
            </a:r>
          </a:p>
          <a:p>
            <a:pPr lvl="1"/>
            <a:r>
              <a:rPr lang="en-US" sz="2200" dirty="0" smtClean="0"/>
              <a:t>Baroat Mirsadikova (Moscow State Institute of International Relations) </a:t>
            </a:r>
          </a:p>
          <a:p>
            <a:pPr lvl="1"/>
            <a:r>
              <a:rPr lang="en-US" sz="2200" dirty="0" smtClean="0"/>
              <a:t>Aziza Yuldasheva (KIMEP University) </a:t>
            </a:r>
          </a:p>
          <a:p>
            <a:pPr lvl="1"/>
            <a:r>
              <a:rPr lang="en-US" sz="2200" dirty="0" smtClean="0"/>
              <a:t>Malika Musaeva (Tajik State University of Commerce)</a:t>
            </a:r>
          </a:p>
          <a:p>
            <a:pPr lvl="1"/>
            <a:r>
              <a:rPr lang="en-US" sz="2200" dirty="0" smtClean="0"/>
              <a:t>Aminjon Tursunov (Khujand Branch of Technological        University of Tajikistan)</a:t>
            </a:r>
          </a:p>
          <a:p>
            <a:endParaRPr lang="en-US" sz="20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Project Team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74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2832411" cy="4604096"/>
          </a:xfrm>
        </p:spPr>
        <p:txBody>
          <a:bodyPr>
            <a:noAutofit/>
          </a:bodyPr>
          <a:lstStyle/>
          <a:p>
            <a:r>
              <a:rPr lang="en-US" sz="2200" dirty="0" smtClean="0"/>
              <a:t>Significant investments are required to modernize infrastructure &amp; technology</a:t>
            </a:r>
          </a:p>
          <a:p>
            <a:r>
              <a:rPr lang="en-US" sz="2200" dirty="0" smtClean="0"/>
              <a:t>Focus on R&amp;D (research &amp; development)</a:t>
            </a:r>
            <a:endParaRPr lang="en-US" sz="2200" dirty="0"/>
          </a:p>
          <a:p>
            <a:r>
              <a:rPr lang="en-US" sz="2200" dirty="0" smtClean="0"/>
              <a:t>Best practices: MIT, </a:t>
            </a:r>
            <a:r>
              <a:rPr lang="en-US" sz="2200" dirty="0" smtClean="0"/>
              <a:t>California Institute of Technology</a:t>
            </a:r>
            <a:endParaRPr lang="en-US" sz="2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Modernization</a:t>
            </a:r>
            <a:endParaRPr lang="ru-RU" sz="3600" dirty="0"/>
          </a:p>
        </p:txBody>
      </p:sp>
      <p:pic>
        <p:nvPicPr>
          <p:cNvPr id="6" name="Picture 5" descr="C:\Users\музаффар\Desktop\MIT-campus-wallpap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038" y="3238751"/>
            <a:ext cx="3309055" cy="2150360"/>
          </a:xfrm>
          <a:prstGeom prst="rect">
            <a:avLst/>
          </a:prstGeom>
          <a:noFill/>
        </p:spPr>
      </p:pic>
      <p:pic>
        <p:nvPicPr>
          <p:cNvPr id="7" name="Picture 3" descr="C:\Users\музаффар\Desktop\web-renovating-steac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037" y="936703"/>
            <a:ext cx="5093251" cy="2290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" y="811546"/>
            <a:ext cx="6545766" cy="31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3317631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Tajikistan ranked as 151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 of 176 countries on Transparency International’s Corruption Perception Index of public sector, including education</a:t>
            </a:r>
          </a:p>
          <a:p>
            <a:r>
              <a:rPr lang="en-US" sz="2400" dirty="0"/>
              <a:t>Causes of corruption:  </a:t>
            </a:r>
          </a:p>
          <a:p>
            <a:pPr lvl="1"/>
            <a:r>
              <a:rPr lang="en-US" sz="2400" dirty="0"/>
              <a:t>Low staff wages</a:t>
            </a:r>
          </a:p>
          <a:p>
            <a:pPr lvl="1"/>
            <a:r>
              <a:rPr lang="en-US" sz="2400" dirty="0"/>
              <a:t>Lack of adequate student preparation</a:t>
            </a:r>
          </a:p>
          <a:p>
            <a:endParaRPr lang="en-US" sz="2400" dirty="0"/>
          </a:p>
          <a:p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6880573"/>
              </p:ext>
            </p:extLst>
          </p:nvPr>
        </p:nvGraphicFramePr>
        <p:xfrm>
          <a:off x="3774830" y="936703"/>
          <a:ext cx="4670360" cy="347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3903786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Online survey of 38 university students encompassing Dushanbe &amp; DRS, Sughd, Khatlon</a:t>
            </a:r>
          </a:p>
          <a:p>
            <a:endParaRPr lang="en-US" sz="2400" dirty="0"/>
          </a:p>
          <a:p>
            <a:r>
              <a:rPr lang="en-US" sz="2400" dirty="0" smtClean="0"/>
              <a:t>Sample: 38 respondents (undergraduate &amp; graduate)</a:t>
            </a:r>
          </a:p>
          <a:p>
            <a:endParaRPr lang="en-US" sz="2400" dirty="0" smtClean="0"/>
          </a:p>
          <a:p>
            <a:r>
              <a:rPr lang="en-US" sz="2400" dirty="0" smtClean="0"/>
              <a:t>Staggering level &amp; frequency of corruption</a:t>
            </a:r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Analysis: Corruption Survey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8" y="936702"/>
            <a:ext cx="4080610" cy="29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00954" y="866364"/>
            <a:ext cx="3869593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prevalent forms of corruption: </a:t>
            </a:r>
          </a:p>
          <a:p>
            <a:pPr lvl="1"/>
            <a:r>
              <a:rPr lang="en-US" sz="2300" dirty="0" smtClean="0"/>
              <a:t>Exams </a:t>
            </a:r>
          </a:p>
          <a:p>
            <a:pPr lvl="1"/>
            <a:r>
              <a:rPr lang="en-US" sz="2300" dirty="0" smtClean="0"/>
              <a:t>Admissions </a:t>
            </a:r>
          </a:p>
          <a:p>
            <a:pPr lvl="1"/>
            <a:r>
              <a:rPr lang="en-US" sz="2300" dirty="0" smtClean="0"/>
              <a:t>Diploma </a:t>
            </a:r>
          </a:p>
          <a:p>
            <a:r>
              <a:rPr lang="en-US" sz="2300" dirty="0" smtClean="0"/>
              <a:t>Most frequent bribe-seekers: </a:t>
            </a:r>
          </a:p>
          <a:p>
            <a:pPr lvl="1"/>
            <a:r>
              <a:rPr lang="en-US" sz="2300" dirty="0" smtClean="0"/>
              <a:t>Teaching staff </a:t>
            </a:r>
          </a:p>
          <a:p>
            <a:pPr lvl="1"/>
            <a:r>
              <a:rPr lang="en-US" sz="2300" dirty="0"/>
              <a:t>A</a:t>
            </a:r>
            <a:r>
              <a:rPr lang="en-US" sz="2300" dirty="0" smtClean="0"/>
              <a:t>dministration</a:t>
            </a:r>
          </a:p>
          <a:p>
            <a:pPr lvl="1"/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Analysis: Corruption Survey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6364"/>
            <a:ext cx="4078168" cy="44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644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Existential Question:</a:t>
            </a:r>
            <a:br>
              <a:rPr lang="en-US" sz="4400" dirty="0" smtClean="0"/>
            </a:br>
            <a:r>
              <a:rPr lang="en-US" sz="4400" dirty="0" smtClean="0"/>
              <a:t>How Will These Reforms Be Funded?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31" y="2464420"/>
            <a:ext cx="3687337" cy="2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1059365"/>
            <a:ext cx="3345367" cy="4481433"/>
          </a:xfrm>
        </p:spPr>
        <p:txBody>
          <a:bodyPr>
            <a:noAutofit/>
          </a:bodyPr>
          <a:lstStyle/>
          <a:p>
            <a:r>
              <a:rPr lang="en-US" sz="2300" dirty="0" smtClean="0"/>
              <a:t>Systemic reforms need </a:t>
            </a:r>
            <a:r>
              <a:rPr lang="en-US" sz="2300" b="1" u="sng" dirty="0" smtClean="0"/>
              <a:t>new</a:t>
            </a:r>
            <a:r>
              <a:rPr lang="en-US" sz="2300" b="1" dirty="0" smtClean="0"/>
              <a:t> &amp;</a:t>
            </a:r>
            <a:r>
              <a:rPr lang="en-US" sz="2300" dirty="0" smtClean="0"/>
              <a:t> </a:t>
            </a:r>
            <a:r>
              <a:rPr lang="en-US" sz="2300" b="1" u="sng" dirty="0" smtClean="0"/>
              <a:t>sustainable</a:t>
            </a:r>
            <a:r>
              <a:rPr lang="en-US" sz="2300" dirty="0" smtClean="0"/>
              <a:t> funding sources</a:t>
            </a:r>
          </a:p>
          <a:p>
            <a:r>
              <a:rPr lang="en-US" sz="2300" dirty="0" smtClean="0"/>
              <a:t>SWF: state-owned investment fund seeking return on surplus or foreign-exchange reserves </a:t>
            </a:r>
          </a:p>
          <a:p>
            <a:r>
              <a:rPr lang="en-US" sz="2300" dirty="0" smtClean="0"/>
              <a:t>Returns used for domestic funding (budgetary shortfalls, infrastructural projects, etc.)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Sovereign Wealth Fund (SWF)</a:t>
            </a:r>
            <a:endParaRPr lang="ru-R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5" y="1059365"/>
            <a:ext cx="4605454" cy="28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1" y="3523784"/>
            <a:ext cx="8138159" cy="1871175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endParaRPr lang="en-US" sz="3000" b="1" dirty="0"/>
          </a:p>
          <a:p>
            <a:pPr algn="ctr"/>
            <a:endParaRPr lang="en-US" sz="30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 smtClean="0"/>
              <a:t>Case of Tajikistan</a:t>
            </a:r>
            <a:endParaRPr lang="ru-RU" sz="3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Model  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13125"/>
            <a:ext cx="6173576" cy="4381834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612673" y="1059365"/>
            <a:ext cx="1982686" cy="29327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Tajikistan currently has </a:t>
            </a:r>
            <a:r>
              <a:rPr lang="en-US" sz="2800" b="1" dirty="0" smtClean="0"/>
              <a:t>$645 million </a:t>
            </a:r>
            <a:r>
              <a:rPr lang="en-US" sz="2800" dirty="0" smtClean="0"/>
              <a:t>in reserves (including gold)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9365"/>
            <a:ext cx="3724507" cy="44047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Allocate a fixed percentage of total reserves to create a SWF</a:t>
            </a:r>
          </a:p>
          <a:p>
            <a:r>
              <a:rPr lang="en-US" sz="2400" dirty="0" smtClean="0"/>
              <a:t>Use returns to fund structural reforms – including in education </a:t>
            </a:r>
          </a:p>
          <a:p>
            <a:r>
              <a:rPr lang="en-US" sz="2400" dirty="0"/>
              <a:t>Scenario: Tajikistan establishes a $50 million SWF at the end of 2010 (equivalent to 12.5% allocation from its total reserves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Tajikistani SWF invests in generic US stocks (return measured by S&amp;P 500 average for 2011-2016)</a:t>
            </a:r>
          </a:p>
          <a:p>
            <a:endParaRPr lang="en-US" sz="2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Investment Proposition</a:t>
            </a:r>
            <a:endParaRPr lang="ru-RU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70811"/>
              </p:ext>
            </p:extLst>
          </p:nvPr>
        </p:nvGraphicFramePr>
        <p:xfrm>
          <a:off x="4347121" y="1059365"/>
          <a:ext cx="4239318" cy="281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91"/>
                <a:gridCol w="1906859"/>
                <a:gridCol w="1538868"/>
              </a:tblGrid>
              <a:tr h="8028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S&amp;P 500 Average Market Return: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SWF Assets (year-to-year):</a:t>
                      </a:r>
                      <a:endParaRPr lang="en-US" sz="1600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$101.18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$90.37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13.69%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$89.14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32.39%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$78.41</a:t>
                      </a:r>
                      <a:r>
                        <a:rPr lang="en-US" sz="1400" b="1" i="1" baseline="0" dirty="0" smtClean="0"/>
                        <a:t>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$59.22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$51.05 million</a:t>
                      </a:r>
                      <a:endParaRPr lang="en-US" sz="14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9365"/>
            <a:ext cx="7460166" cy="44047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for </a:t>
            </a:r>
            <a:r>
              <a:rPr lang="en-US" sz="2400" b="1" dirty="0" smtClean="0"/>
              <a:t>structural</a:t>
            </a:r>
            <a:r>
              <a:rPr lang="en-US" sz="2400" dirty="0" smtClean="0"/>
              <a:t> reform of higher education system in Tajikistan  </a:t>
            </a:r>
          </a:p>
          <a:p>
            <a:r>
              <a:rPr lang="en-US" sz="2400" dirty="0" smtClean="0"/>
              <a:t>Complete </a:t>
            </a:r>
            <a:r>
              <a:rPr lang="en-US" sz="2400" b="1" dirty="0" smtClean="0"/>
              <a:t>overhaul</a:t>
            </a:r>
            <a:r>
              <a:rPr lang="en-US" sz="2400" dirty="0" smtClean="0"/>
              <a:t> of admissions process &amp; philosophy</a:t>
            </a:r>
          </a:p>
          <a:p>
            <a:r>
              <a:rPr lang="en-US" sz="2400" dirty="0" smtClean="0"/>
              <a:t>Implementation of Bologna process to boost </a:t>
            </a:r>
            <a:r>
              <a:rPr lang="en-US" sz="2400" b="1" dirty="0" smtClean="0"/>
              <a:t>competitiveness</a:t>
            </a:r>
          </a:p>
          <a:p>
            <a:r>
              <a:rPr lang="en-US" sz="2400" b="1" dirty="0" smtClean="0"/>
              <a:t>Harmonization</a:t>
            </a:r>
            <a:r>
              <a:rPr lang="en-US" sz="2400" dirty="0" smtClean="0"/>
              <a:t> of academic standards with international practices</a:t>
            </a:r>
          </a:p>
          <a:p>
            <a:r>
              <a:rPr lang="en-US" sz="2400" b="1" dirty="0" smtClean="0"/>
              <a:t>Tackling</a:t>
            </a:r>
            <a:r>
              <a:rPr lang="en-US" sz="2400" dirty="0" smtClean="0"/>
              <a:t> corruption through wage increases and administrative staff reorganization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Conclusion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02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1059366"/>
            <a:ext cx="4585382" cy="4382430"/>
          </a:xfrm>
        </p:spPr>
        <p:txBody>
          <a:bodyPr>
            <a:noAutofit/>
          </a:bodyPr>
          <a:lstStyle/>
          <a:p>
            <a:r>
              <a:rPr lang="en-US" sz="2600" dirty="0" smtClean="0"/>
              <a:t>Structured as a consulting project</a:t>
            </a:r>
          </a:p>
          <a:p>
            <a:endParaRPr lang="en-US" sz="2600" dirty="0" smtClean="0"/>
          </a:p>
          <a:p>
            <a:r>
              <a:rPr lang="en-US" sz="2600" dirty="0" smtClean="0"/>
              <a:t>Data analytics combined with interviews and best practices research </a:t>
            </a:r>
          </a:p>
          <a:p>
            <a:endParaRPr lang="en-US" sz="2600" dirty="0"/>
          </a:p>
          <a:p>
            <a:r>
              <a:rPr lang="en-US" sz="2600" dirty="0" smtClean="0"/>
              <a:t>Macro-overview of the higher education system</a:t>
            </a:r>
          </a:p>
          <a:p>
            <a:endParaRPr lang="en-US" sz="26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Our Approach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83" y="1059366"/>
            <a:ext cx="3757707" cy="26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8" y="1059366"/>
            <a:ext cx="8140391" cy="4382430"/>
          </a:xfrm>
        </p:spPr>
        <p:txBody>
          <a:bodyPr>
            <a:noAutofit/>
          </a:bodyPr>
          <a:lstStyle/>
          <a:p>
            <a:r>
              <a:rPr lang="en-US" sz="2600" dirty="0" smtClean="0"/>
              <a:t>Admissions Process Reform</a:t>
            </a:r>
          </a:p>
          <a:p>
            <a:r>
              <a:rPr lang="en-US" sz="2600" dirty="0" smtClean="0"/>
              <a:t>Bologna Process Implementation</a:t>
            </a:r>
          </a:p>
          <a:p>
            <a:r>
              <a:rPr lang="en-US" sz="2600" dirty="0" smtClean="0"/>
              <a:t>Academic Standardization</a:t>
            </a:r>
          </a:p>
          <a:p>
            <a:r>
              <a:rPr lang="en-US" sz="2600" dirty="0" smtClean="0"/>
              <a:t>Infrastructure &amp; Technology</a:t>
            </a:r>
          </a:p>
          <a:p>
            <a:r>
              <a:rPr lang="en-US" sz="2600" dirty="0" smtClean="0"/>
              <a:t>Tackling Corruption </a:t>
            </a:r>
          </a:p>
          <a:p>
            <a:r>
              <a:rPr lang="en-US" sz="2600" dirty="0" smtClean="0"/>
              <a:t>Funding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Agenda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5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7616282" cy="188424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Admissions Process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24" y="1583163"/>
            <a:ext cx="5418667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36703"/>
            <a:ext cx="3590694" cy="4604096"/>
          </a:xfrm>
        </p:spPr>
        <p:txBody>
          <a:bodyPr>
            <a:noAutofit/>
          </a:bodyPr>
          <a:lstStyle/>
          <a:p>
            <a:r>
              <a:rPr lang="en-US" sz="2200" dirty="0" smtClean="0"/>
              <a:t>Overview: annual standardized test as the only criteria for admission </a:t>
            </a:r>
          </a:p>
          <a:p>
            <a:r>
              <a:rPr lang="en-US" sz="2200" dirty="0" smtClean="0"/>
              <a:t>Overlooks important elements including financial background, leadership capability and future plans while limiting timeline flexibility</a:t>
            </a:r>
          </a:p>
          <a:p>
            <a:r>
              <a:rPr lang="en-US" sz="2200" dirty="0" smtClean="0"/>
              <a:t>Best practices:</a:t>
            </a:r>
          </a:p>
          <a:p>
            <a:pPr lvl="1"/>
            <a:r>
              <a:rPr lang="en-US" sz="2200" dirty="0" smtClean="0"/>
              <a:t>Common App in the US</a:t>
            </a:r>
          </a:p>
          <a:p>
            <a:pPr lvl="1"/>
            <a:r>
              <a:rPr lang="en-US" sz="2200" dirty="0" smtClean="0"/>
              <a:t>UCAS in the UK </a:t>
            </a:r>
          </a:p>
          <a:p>
            <a:pPr lvl="1"/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55847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6" y="936703"/>
            <a:ext cx="4449336" cy="30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69795"/>
            <a:ext cx="4101203" cy="45273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Create a centralized, virtual application database for all state-run universities</a:t>
            </a:r>
          </a:p>
          <a:p>
            <a:pPr lvl="2"/>
            <a:r>
              <a:rPr lang="en-US" sz="1600" dirty="0"/>
              <a:t>C</a:t>
            </a:r>
            <a:r>
              <a:rPr lang="en-US" sz="1600" dirty="0" smtClean="0"/>
              <a:t>omplement existing infrastructure of </a:t>
            </a:r>
            <a:r>
              <a:rPr lang="en-US" sz="1600" dirty="0" smtClean="0">
                <a:hlinkClick r:id="rId3"/>
              </a:rPr>
              <a:t>www.ntc.tj)</a:t>
            </a:r>
            <a:endParaRPr lang="en-US" sz="1600" dirty="0" smtClean="0"/>
          </a:p>
          <a:p>
            <a:pPr lvl="2"/>
            <a:r>
              <a:rPr lang="en-US" sz="1600" dirty="0" smtClean="0"/>
              <a:t>Enable university- and major-specific questions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Incorporate the following components:</a:t>
            </a:r>
          </a:p>
          <a:p>
            <a:pPr lvl="2"/>
            <a:r>
              <a:rPr lang="en-US" sz="1600" dirty="0" smtClean="0"/>
              <a:t>Family &amp; financial background </a:t>
            </a:r>
          </a:p>
          <a:p>
            <a:pPr lvl="2"/>
            <a:r>
              <a:rPr lang="en-US" sz="1600" dirty="0" smtClean="0"/>
              <a:t>Personal statement/essay </a:t>
            </a:r>
          </a:p>
          <a:p>
            <a:pPr lvl="2"/>
            <a:r>
              <a:rPr lang="en-US" sz="1600" dirty="0" smtClean="0"/>
              <a:t>Academics (school grades) </a:t>
            </a:r>
          </a:p>
          <a:p>
            <a:pPr lvl="2"/>
            <a:r>
              <a:rPr lang="en-US" sz="1600" dirty="0" smtClean="0"/>
              <a:t>Extracurricular activities </a:t>
            </a:r>
          </a:p>
          <a:p>
            <a:pPr lvl="2"/>
            <a:r>
              <a:rPr lang="en-US" sz="1600" dirty="0" smtClean="0"/>
              <a:t>Recommendation letters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Install a tiered application timeline </a:t>
            </a:r>
          </a:p>
          <a:p>
            <a:pPr lvl="2"/>
            <a:r>
              <a:rPr lang="en-US" sz="1600" dirty="0" smtClean="0"/>
              <a:t>Early &amp; regular decision rounds</a:t>
            </a:r>
          </a:p>
          <a:p>
            <a:pPr lvl="2"/>
            <a:r>
              <a:rPr lang="en-US" sz="1600" dirty="0" smtClean="0"/>
              <a:t>Increase the number of dates for the National Test to four per year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Solution: Admissions Criteria Diversification</a:t>
            </a:r>
            <a:endParaRPr lang="ru-RU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3" y="869795"/>
            <a:ext cx="4039187" cy="30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28517" cy="15797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Bologna Process Implementation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58" y="1579756"/>
            <a:ext cx="444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50413"/>
              </p:ext>
            </p:extLst>
          </p:nvPr>
        </p:nvGraphicFramePr>
        <p:xfrm>
          <a:off x="268465" y="888345"/>
          <a:ext cx="5594503" cy="270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54172"/>
            <a:ext cx="8138159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Status Quo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826" y="3721259"/>
            <a:ext cx="522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 number of universities: 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130 specialties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Total rate of tertiary enrollment: 26,4%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Rate of employment with a university degree: 81%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1076693"/>
            <a:ext cx="3927666" cy="23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Deck Template">
  <a:themeElements>
    <a:clrScheme name="Custom 1">
      <a:dk1>
        <a:srgbClr val="000000"/>
      </a:dk1>
      <a:lt1>
        <a:srgbClr val="FFFFFF"/>
      </a:lt1>
      <a:dk2>
        <a:srgbClr val="46464A"/>
      </a:dk2>
      <a:lt2>
        <a:srgbClr val="B3B3B3"/>
      </a:lt2>
      <a:accent1>
        <a:srgbClr val="018DCA"/>
      </a:accent1>
      <a:accent2>
        <a:srgbClr val="000000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Deck Template.potx</Template>
  <TotalTime>8827</TotalTime>
  <Words>924</Words>
  <Application>Microsoft Macintosh PowerPoint</Application>
  <PresentationFormat>On-screen Show (16:10)</PresentationFormat>
  <Paragraphs>207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Constantia</vt:lpstr>
      <vt:lpstr>Garamond</vt:lpstr>
      <vt:lpstr>Lucida Grande</vt:lpstr>
      <vt:lpstr>Wingdings</vt:lpstr>
      <vt:lpstr>Arial</vt:lpstr>
      <vt:lpstr>Slide Deck Template</vt:lpstr>
      <vt:lpstr>PowerPoint Presentation</vt:lpstr>
      <vt:lpstr>PowerPoint Presentation</vt:lpstr>
      <vt:lpstr>PowerPoint Presentation</vt:lpstr>
      <vt:lpstr>PowerPoint Presentation</vt:lpstr>
      <vt:lpstr>Admissions Process</vt:lpstr>
      <vt:lpstr>PowerPoint Presentation</vt:lpstr>
      <vt:lpstr>PowerPoint Presentation</vt:lpstr>
      <vt:lpstr>Bologna Process Implementation</vt:lpstr>
      <vt:lpstr>PowerPoint Presentation</vt:lpstr>
      <vt:lpstr>PowerPoint Presentation</vt:lpstr>
      <vt:lpstr>PowerPoint Presentation</vt:lpstr>
      <vt:lpstr>PowerPoint Presentation</vt:lpstr>
      <vt:lpstr>Standardization</vt:lpstr>
      <vt:lpstr>PowerPoint Presentation</vt:lpstr>
      <vt:lpstr>PowerPoint Presentation</vt:lpstr>
      <vt:lpstr>PowerPoint Presentation</vt:lpstr>
      <vt:lpstr>PowerPoint Presentation</vt:lpstr>
      <vt:lpstr>Infrastructure &amp; 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Existential Question: How Will These Reforms Be Funded?</vt:lpstr>
      <vt:lpstr>PowerPoint Presentation</vt:lpstr>
      <vt:lpstr>PowerPoint Presentation</vt:lpstr>
      <vt:lpstr>PowerPoint Presentation</vt:lpstr>
      <vt:lpstr>PowerPoint Presentation</vt:lpstr>
    </vt:vector>
  </TitlesOfParts>
  <Manager/>
  <Company>TajRupt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Azizjon Azimi</dc:creator>
  <cp:keywords/>
  <dc:description/>
  <cp:lastModifiedBy>Microsoft Office User</cp:lastModifiedBy>
  <cp:revision>247</cp:revision>
  <dcterms:created xsi:type="dcterms:W3CDTF">2013-04-20T16:19:26Z</dcterms:created>
  <dcterms:modified xsi:type="dcterms:W3CDTF">2017-09-10T19:10:02Z</dcterms:modified>
  <cp:category/>
</cp:coreProperties>
</file>